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jstR8eA8k9WmPczcjnjLfBek3Y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enturyGothic-regular.fntdata"/><Relationship Id="rId21" Type="http://schemas.openxmlformats.org/officeDocument/2006/relationships/slide" Target="slides/slide16.xml"/><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45"/>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45"/>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46"/>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47"/>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7"/>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47"/>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47"/>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5" name="Google Shape;95;p47"/>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48"/>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8"/>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4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9"/>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49"/>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49"/>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49"/>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49"/>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49"/>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49"/>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49"/>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5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0"/>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50"/>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50"/>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50"/>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50"/>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50"/>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50"/>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50"/>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50"/>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50"/>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50"/>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2"/>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2"/>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8" name="Shape 15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9" name="Shape 159"/>
        <p:cNvGrpSpPr/>
        <p:nvPr/>
      </p:nvGrpSpPr>
      <p:grpSpPr>
        <a:xfrm>
          <a:off x="0" y="0"/>
          <a:ext cx="0" cy="0"/>
          <a:chOff x="0" y="0"/>
          <a:chExt cx="0" cy="0"/>
        </a:xfrm>
      </p:grpSpPr>
      <p:sp>
        <p:nvSpPr>
          <p:cNvPr id="160" name="Google Shape;160;p25"/>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5"/>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4" name="Shape 16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5" name="Shape 16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6" name="Shape 1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67" name="Shape 16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68" name="Shape 168"/>
        <p:cNvGrpSpPr/>
        <p:nvPr/>
      </p:nvGrpSpPr>
      <p:grpSpPr>
        <a:xfrm>
          <a:off x="0" y="0"/>
          <a:ext cx="0" cy="0"/>
          <a:chOff x="0" y="0"/>
          <a:chExt cx="0" cy="0"/>
        </a:xfrm>
      </p:grpSpPr>
      <p:sp>
        <p:nvSpPr>
          <p:cNvPr id="169" name="Google Shape;169;p32"/>
          <p:cNvSpPr txBox="1"/>
          <p:nvPr/>
        </p:nvSpPr>
        <p:spPr>
          <a:xfrm>
            <a:off x="898297" y="971257"/>
            <a:ext cx="801910" cy="196977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8AD0D6"/>
              </a:buClr>
              <a:buSzPts val="12200"/>
              <a:buFont typeface="Arial"/>
              <a:buNone/>
            </a:pPr>
            <a:r>
              <a:rPr b="0" i="0" lang="en-US" sz="12200" u="none" cap="none" strike="noStrike">
                <a:solidFill>
                  <a:srgbClr val="8AD0D6"/>
                </a:solidFill>
                <a:latin typeface="Arial"/>
                <a:ea typeface="Arial"/>
                <a:cs typeface="Arial"/>
                <a:sym typeface="Arial"/>
              </a:rPr>
              <a:t>“</a:t>
            </a:r>
            <a:endParaRPr/>
          </a:p>
        </p:txBody>
      </p:sp>
      <p:sp>
        <p:nvSpPr>
          <p:cNvPr id="170" name="Google Shape;170;p32"/>
          <p:cNvSpPr txBox="1"/>
          <p:nvPr/>
        </p:nvSpPr>
        <p:spPr>
          <a:xfrm>
            <a:off x="9330491" y="2613784"/>
            <a:ext cx="801910" cy="196977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8AD0D6"/>
              </a:buClr>
              <a:buSzPts val="12200"/>
              <a:buFont typeface="Arial"/>
              <a:buNone/>
            </a:pPr>
            <a:r>
              <a:rPr b="0" i="0" lang="en-US" sz="12200" u="none" cap="none" strike="noStrike">
                <a:solidFill>
                  <a:srgbClr val="8AD0D6"/>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8"/>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71" name="Shape 17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72" name="Shape 172"/>
        <p:cNvGrpSpPr/>
        <p:nvPr/>
      </p:nvGrpSpPr>
      <p:grpSpPr>
        <a:xfrm>
          <a:off x="0" y="0"/>
          <a:ext cx="0" cy="0"/>
          <a:chOff x="0" y="0"/>
          <a:chExt cx="0" cy="0"/>
        </a:xfrm>
      </p:grpSpPr>
      <p:sp>
        <p:nvSpPr>
          <p:cNvPr id="173" name="Google Shape;173;p34"/>
          <p:cNvSpPr txBox="1"/>
          <p:nvPr>
            <p:ph idx="1" type="body"/>
          </p:nvPr>
        </p:nvSpPr>
        <p:spPr>
          <a:xfrm>
            <a:off x="7124703" y="2667003"/>
            <a:ext cx="2932115" cy="35893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4" name="Google Shape;174;p34"/>
          <p:cNvCxnSpPr/>
          <p:nvPr/>
        </p:nvCxnSpPr>
        <p:spPr>
          <a:xfrm>
            <a:off x="3726143" y="2133596"/>
            <a:ext cx="0" cy="3962407"/>
          </a:xfrm>
          <a:prstGeom prst="straightConnector1">
            <a:avLst/>
          </a:prstGeom>
          <a:noFill/>
          <a:ln cap="rnd" cmpd="sng" w="12700">
            <a:solidFill>
              <a:srgbClr val="8AD0D6">
                <a:alpha val="40000"/>
              </a:srgbClr>
            </a:solidFill>
            <a:prstDash val="solid"/>
            <a:miter lim="8000"/>
            <a:headEnd len="sm" w="sm" type="none"/>
            <a:tailEnd len="sm" w="sm" type="none"/>
          </a:ln>
        </p:spPr>
      </p:cxnSp>
      <p:cxnSp>
        <p:nvCxnSpPr>
          <p:cNvPr id="175" name="Google Shape;175;p34"/>
          <p:cNvCxnSpPr/>
          <p:nvPr/>
        </p:nvCxnSpPr>
        <p:spPr>
          <a:xfrm>
            <a:off x="6962223" y="2133596"/>
            <a:ext cx="0" cy="3966887"/>
          </a:xfrm>
          <a:prstGeom prst="straightConnector1">
            <a:avLst/>
          </a:prstGeom>
          <a:noFill/>
          <a:ln cap="rnd" cmpd="sng" w="12700">
            <a:solidFill>
              <a:srgbClr val="8AD0D6">
                <a:alpha val="40000"/>
              </a:srgbClr>
            </a:solidFill>
            <a:prstDash val="solid"/>
            <a:miter lim="8000"/>
            <a:headEnd len="sm" w="sm" type="none"/>
            <a:tailEnd len="sm" w="sm" type="none"/>
          </a:ln>
        </p:spPr>
      </p:cxnSp>
      <p:sp>
        <p:nvSpPr>
          <p:cNvPr id="176" name="Google Shape;176;p34"/>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4"/>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4"/>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79" name="Shape 179"/>
        <p:cNvGrpSpPr/>
        <p:nvPr/>
      </p:nvGrpSpPr>
      <p:grpSpPr>
        <a:xfrm>
          <a:off x="0" y="0"/>
          <a:ext cx="0" cy="0"/>
          <a:chOff x="0" y="0"/>
          <a:chExt cx="0" cy="0"/>
        </a:xfrm>
      </p:grpSpPr>
      <p:sp>
        <p:nvSpPr>
          <p:cNvPr id="180" name="Google Shape;180;p35"/>
          <p:cNvSpPr txBox="1"/>
          <p:nvPr>
            <p:ph idx="1" type="body"/>
          </p:nvPr>
        </p:nvSpPr>
        <p:spPr>
          <a:xfrm>
            <a:off x="3888019" y="4827209"/>
            <a:ext cx="2934410" cy="6591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5"/>
          <p:cNvSpPr txBox="1"/>
          <p:nvPr>
            <p:ph idx="2" type="body"/>
          </p:nvPr>
        </p:nvSpPr>
        <p:spPr>
          <a:xfrm>
            <a:off x="7124703" y="4250945"/>
            <a:ext cx="2932115" cy="5762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sz="2400">
                <a:solidFill>
                  <a:srgbClr val="8AD0D6"/>
                </a:solidFill>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5"/>
          <p:cNvSpPr/>
          <p:nvPr>
            <p:ph idx="3" type="pic"/>
          </p:nvPr>
        </p:nvSpPr>
        <p:spPr>
          <a:xfrm>
            <a:off x="7124703" y="2209803"/>
            <a:ext cx="2932115" cy="1524003"/>
          </a:xfrm>
          <a:prstGeom prst="rect">
            <a:avLst/>
          </a:prstGeom>
          <a:noFill/>
          <a:ln>
            <a:noFill/>
          </a:ln>
          <a:effectLst>
            <a:outerShdw algn="tl" dir="5400000" dist="50804">
              <a:srgbClr val="000000">
                <a:alpha val="42745"/>
              </a:srgbClr>
            </a:outerShdw>
          </a:effectLst>
        </p:spPr>
      </p:sp>
      <p:sp>
        <p:nvSpPr>
          <p:cNvPr id="183" name="Google Shape;183;p35"/>
          <p:cNvSpPr txBox="1"/>
          <p:nvPr>
            <p:ph idx="4" type="body"/>
          </p:nvPr>
        </p:nvSpPr>
        <p:spPr>
          <a:xfrm>
            <a:off x="7124575" y="4827209"/>
            <a:ext cx="2936001" cy="6591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4" name="Google Shape;184;p35"/>
          <p:cNvCxnSpPr/>
          <p:nvPr/>
        </p:nvCxnSpPr>
        <p:spPr>
          <a:xfrm>
            <a:off x="3726143" y="2133596"/>
            <a:ext cx="0" cy="3962407"/>
          </a:xfrm>
          <a:prstGeom prst="straightConnector1">
            <a:avLst/>
          </a:prstGeom>
          <a:noFill/>
          <a:ln cap="rnd" cmpd="sng" w="12700">
            <a:solidFill>
              <a:srgbClr val="8AD0D6">
                <a:alpha val="40000"/>
              </a:srgbClr>
            </a:solidFill>
            <a:prstDash val="solid"/>
            <a:miter lim="8000"/>
            <a:headEnd len="sm" w="sm" type="none"/>
            <a:tailEnd len="sm" w="sm" type="none"/>
          </a:ln>
        </p:spPr>
      </p:cxnSp>
      <p:cxnSp>
        <p:nvCxnSpPr>
          <p:cNvPr id="185" name="Google Shape;185;p35"/>
          <p:cNvCxnSpPr/>
          <p:nvPr/>
        </p:nvCxnSpPr>
        <p:spPr>
          <a:xfrm>
            <a:off x="6962223" y="2133596"/>
            <a:ext cx="0" cy="3966887"/>
          </a:xfrm>
          <a:prstGeom prst="straightConnector1">
            <a:avLst/>
          </a:prstGeom>
          <a:noFill/>
          <a:ln cap="rnd" cmpd="sng" w="12700">
            <a:solidFill>
              <a:srgbClr val="8AD0D6">
                <a:alpha val="40000"/>
              </a:srgbClr>
            </a:solidFill>
            <a:prstDash val="solid"/>
            <a:miter lim="8000"/>
            <a:headEnd len="sm" w="sm" type="none"/>
            <a:tailEnd len="sm" w="sm" type="none"/>
          </a:ln>
        </p:spPr>
      </p:cxnSp>
      <p:sp>
        <p:nvSpPr>
          <p:cNvPr id="186" name="Google Shape;186;p35"/>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5"/>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5"/>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entury Gothic"/>
              <a:buNone/>
              <a:defRPr/>
            </a:lvl1pPr>
            <a:lvl2pPr indent="0" lvl="1" marL="0" marR="0" algn="ctr">
              <a:lnSpc>
                <a:spcPct val="100000"/>
              </a:lnSpc>
              <a:spcBef>
                <a:spcPts val="0"/>
              </a:spcBef>
              <a:spcAft>
                <a:spcPts val="0"/>
              </a:spcAft>
              <a:buClr>
                <a:srgbClr val="FFFFFF"/>
              </a:buClr>
              <a:buSzPts val="2800"/>
              <a:buFont typeface="Century Gothic"/>
              <a:buNone/>
              <a:defRPr/>
            </a:lvl2pPr>
            <a:lvl3pPr indent="0" lvl="2" marL="0" marR="0" algn="ctr">
              <a:lnSpc>
                <a:spcPct val="100000"/>
              </a:lnSpc>
              <a:spcBef>
                <a:spcPts val="0"/>
              </a:spcBef>
              <a:spcAft>
                <a:spcPts val="0"/>
              </a:spcAft>
              <a:buClr>
                <a:srgbClr val="FFFFFF"/>
              </a:buClr>
              <a:buSzPts val="2800"/>
              <a:buFont typeface="Century Gothic"/>
              <a:buNone/>
              <a:defRPr/>
            </a:lvl3pPr>
            <a:lvl4pPr indent="0" lvl="3" marL="0" marR="0" algn="ctr">
              <a:lnSpc>
                <a:spcPct val="100000"/>
              </a:lnSpc>
              <a:spcBef>
                <a:spcPts val="0"/>
              </a:spcBef>
              <a:spcAft>
                <a:spcPts val="0"/>
              </a:spcAft>
              <a:buClr>
                <a:srgbClr val="FFFFFF"/>
              </a:buClr>
              <a:buSzPts val="2800"/>
              <a:buFont typeface="Century Gothic"/>
              <a:buNone/>
              <a:defRPr/>
            </a:lvl4pPr>
            <a:lvl5pPr indent="0" lvl="4" marL="0" marR="0" algn="ctr">
              <a:lnSpc>
                <a:spcPct val="100000"/>
              </a:lnSpc>
              <a:spcBef>
                <a:spcPts val="0"/>
              </a:spcBef>
              <a:spcAft>
                <a:spcPts val="0"/>
              </a:spcAft>
              <a:buClr>
                <a:srgbClr val="FFFFFF"/>
              </a:buClr>
              <a:buSzPts val="2800"/>
              <a:buFont typeface="Century Gothic"/>
              <a:buNone/>
              <a:defRPr/>
            </a:lvl5pPr>
            <a:lvl6pPr indent="0" lvl="5" marL="0" marR="0" algn="ctr">
              <a:lnSpc>
                <a:spcPct val="100000"/>
              </a:lnSpc>
              <a:spcBef>
                <a:spcPts val="0"/>
              </a:spcBef>
              <a:spcAft>
                <a:spcPts val="0"/>
              </a:spcAft>
              <a:buClr>
                <a:srgbClr val="FFFFFF"/>
              </a:buClr>
              <a:buSzPts val="2800"/>
              <a:buFont typeface="Century Gothic"/>
              <a:buNone/>
              <a:defRPr/>
            </a:lvl6pPr>
            <a:lvl7pPr indent="0" lvl="6" marL="0" marR="0" algn="ctr">
              <a:lnSpc>
                <a:spcPct val="100000"/>
              </a:lnSpc>
              <a:spcBef>
                <a:spcPts val="0"/>
              </a:spcBef>
              <a:spcAft>
                <a:spcPts val="0"/>
              </a:spcAft>
              <a:buClr>
                <a:srgbClr val="FFFFFF"/>
              </a:buClr>
              <a:buSzPts val="2800"/>
              <a:buFont typeface="Century Gothic"/>
              <a:buNone/>
              <a:defRPr/>
            </a:lvl7pPr>
            <a:lvl8pPr indent="0" lvl="7" marL="0" marR="0" algn="ctr">
              <a:lnSpc>
                <a:spcPct val="100000"/>
              </a:lnSpc>
              <a:spcBef>
                <a:spcPts val="0"/>
              </a:spcBef>
              <a:spcAft>
                <a:spcPts val="0"/>
              </a:spcAft>
              <a:buClr>
                <a:srgbClr val="FFFFFF"/>
              </a:buClr>
              <a:buSzPts val="2800"/>
              <a:buFont typeface="Century Gothic"/>
              <a:buNone/>
              <a:defRPr/>
            </a:lvl8pPr>
            <a:lvl9pPr indent="0" lvl="8" marL="0" marR="0" algn="ctr">
              <a:lnSpc>
                <a:spcPct val="100000"/>
              </a:lnSpc>
              <a:spcBef>
                <a:spcPts val="0"/>
              </a:spcBef>
              <a:spcAft>
                <a:spcPts val="0"/>
              </a:spcAft>
              <a:buClr>
                <a:srgbClr val="FFFFFF"/>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b="0" i="0" sz="2800" u="none" cap="none" strike="noStrik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9" name="Shape 18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0" name="Shape 19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9"/>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39"/>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0"/>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40"/>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40"/>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40"/>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43"/>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3"/>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43"/>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44"/>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4"/>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44"/>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12.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1.xml"/><Relationship Id="rId1" Type="http://schemas.openxmlformats.org/officeDocument/2006/relationships/image" Target="../media/image21.png"/><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8.png"/><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7"/>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7"/>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7"/>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2">
            <a:alphaModFix/>
          </a:blip>
          <a:srcRect b="0" l="3613" r="0" t="0"/>
          <a:stretch/>
        </p:blipFill>
        <p:spPr>
          <a:xfrm>
            <a:off x="0" y="2669682"/>
            <a:ext cx="4037011" cy="4188317"/>
          </a:xfrm>
          <a:prstGeom prst="rect">
            <a:avLst/>
          </a:prstGeom>
          <a:noFill/>
          <a:ln>
            <a:noFill/>
          </a:ln>
        </p:spPr>
      </p:pic>
      <p:pic>
        <p:nvPicPr>
          <p:cNvPr id="145" name="Google Shape;145;p20"/>
          <p:cNvPicPr preferRelativeResize="0"/>
          <p:nvPr/>
        </p:nvPicPr>
        <p:blipFill rotWithShape="1">
          <a:blip r:embed="rId3">
            <a:alphaModFix/>
          </a:blip>
          <a:srcRect b="0" l="35640" r="0" t="0"/>
          <a:stretch/>
        </p:blipFill>
        <p:spPr>
          <a:xfrm>
            <a:off x="0" y="2892347"/>
            <a:ext cx="1522411" cy="2365452"/>
          </a:xfrm>
          <a:prstGeom prst="rect">
            <a:avLst/>
          </a:prstGeom>
          <a:noFill/>
          <a:ln>
            <a:noFill/>
          </a:ln>
        </p:spPr>
      </p:pic>
      <p:sp>
        <p:nvSpPr>
          <p:cNvPr id="146" name="Google Shape;146;p20"/>
          <p:cNvSpPr/>
          <p:nvPr/>
        </p:nvSpPr>
        <p:spPr>
          <a:xfrm>
            <a:off x="8609011" y="1676396"/>
            <a:ext cx="2819396" cy="2819396"/>
          </a:xfrm>
          <a:custGeom>
            <a:rect b="b" l="l" r="r" t="t"/>
            <a:pathLst>
              <a:path extrusionOk="0" h="120000" w="12000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0B9C1">
                  <a:alpha val="6666"/>
                </a:srgbClr>
              </a:gs>
              <a:gs pos="100000">
                <a:srgbClr val="50B9C1">
                  <a:alpha val="5882"/>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47" name="Google Shape;147;p20"/>
          <p:cNvPicPr preferRelativeResize="0"/>
          <p:nvPr/>
        </p:nvPicPr>
        <p:blipFill rotWithShape="1">
          <a:blip r:embed="rId4">
            <a:alphaModFix/>
          </a:blip>
          <a:srcRect b="0" l="0" r="0" t="28812"/>
          <a:stretch/>
        </p:blipFill>
        <p:spPr>
          <a:xfrm>
            <a:off x="7999408" y="0"/>
            <a:ext cx="1603391" cy="1141408"/>
          </a:xfrm>
          <a:prstGeom prst="rect">
            <a:avLst/>
          </a:prstGeom>
          <a:noFill/>
          <a:ln>
            <a:noFill/>
          </a:ln>
        </p:spPr>
      </p:pic>
      <p:pic>
        <p:nvPicPr>
          <p:cNvPr id="148" name="Google Shape;148;p20"/>
          <p:cNvPicPr preferRelativeResize="0"/>
          <p:nvPr/>
        </p:nvPicPr>
        <p:blipFill rotWithShape="1">
          <a:blip r:embed="rId5">
            <a:alphaModFix/>
          </a:blip>
          <a:srcRect b="23320" l="0" r="0" t="0"/>
          <a:stretch/>
        </p:blipFill>
        <p:spPr>
          <a:xfrm>
            <a:off x="8605875" y="6096003"/>
            <a:ext cx="993733" cy="761996"/>
          </a:xfrm>
          <a:prstGeom prst="rect">
            <a:avLst/>
          </a:prstGeom>
          <a:noFill/>
          <a:ln>
            <a:noFill/>
          </a:ln>
        </p:spPr>
      </p:pic>
      <p:sp>
        <p:nvSpPr>
          <p:cNvPr id="149" name="Google Shape;149;p20"/>
          <p:cNvSpPr/>
          <p:nvPr/>
        </p:nvSpPr>
        <p:spPr>
          <a:xfrm>
            <a:off x="10437811" y="0"/>
            <a:ext cx="685800" cy="1143000"/>
          </a:xfrm>
          <a:prstGeom prst="rect">
            <a:avLst/>
          </a:prstGeom>
          <a:solidFill>
            <a:srgbClr val="B01513"/>
          </a:solidFill>
          <a:ln>
            <a:noFill/>
          </a:ln>
          <a:effectLst>
            <a:outerShdw algn="tl" dir="5400000" dist="25402">
              <a:srgbClr val="000000">
                <a:alpha val="44705"/>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0" name="Google Shape;150;p20"/>
          <p:cNvSpPr txBox="1"/>
          <p:nvPr>
            <p:ph type="title"/>
          </p:nvPr>
        </p:nvSpPr>
        <p:spPr>
          <a:xfrm>
            <a:off x="646115" y="452719"/>
            <a:ext cx="9404722" cy="140053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EBEBEB"/>
              </a:buClr>
              <a:buSzPts val="4200"/>
              <a:buFont typeface="Century Gothic"/>
              <a:buNone/>
              <a:defRPr b="0" i="0" sz="4200" u="none" cap="none" strike="noStrike">
                <a:solidFill>
                  <a:srgbClr val="EBEBEB"/>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 name="Google Shape;151;p20"/>
          <p:cNvSpPr txBox="1"/>
          <p:nvPr>
            <p:ph idx="1" type="body"/>
          </p:nvPr>
        </p:nvSpPr>
        <p:spPr>
          <a:xfrm>
            <a:off x="1103315" y="2052919"/>
            <a:ext cx="8946544" cy="419547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AD0D6"/>
              </a:buClr>
              <a:buSzPts val="16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AD0D6"/>
              </a:buClr>
              <a:buSzPts val="144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AD0D6"/>
              </a:buClr>
              <a:buSzPts val="128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AD0D6"/>
              </a:buClr>
              <a:buSzPts val="112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AD0D6"/>
              </a:buClr>
              <a:buSzPts val="112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20"/>
          <p:cNvSpPr txBox="1"/>
          <p:nvPr>
            <p:ph idx="10" type="dt"/>
          </p:nvPr>
        </p:nvSpPr>
        <p:spPr>
          <a:xfrm rot="5400013">
            <a:off x="10155637" y="1790697"/>
            <a:ext cx="990596" cy="30479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1100"/>
              <a:buFont typeface="Century Gothic"/>
              <a:buNone/>
              <a:defRPr b="0" i="0" sz="11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20"/>
          <p:cNvSpPr txBox="1"/>
          <p:nvPr>
            <p:ph idx="11" type="ftr"/>
          </p:nvPr>
        </p:nvSpPr>
        <p:spPr>
          <a:xfrm rot="5400013">
            <a:off x="8951559" y="3225295"/>
            <a:ext cx="3859792" cy="30479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FFFFFF"/>
              </a:buClr>
              <a:buSzPts val="1100"/>
              <a:buFont typeface="Century Gothic"/>
              <a:buNone/>
              <a:defRPr b="0" i="0" sz="11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20"/>
          <p:cNvSpPr txBox="1"/>
          <p:nvPr>
            <p:ph idx="12" type="sldNum"/>
          </p:nvPr>
        </p:nvSpPr>
        <p:spPr>
          <a:xfrm>
            <a:off x="10352544" y="295726"/>
            <a:ext cx="838203" cy="767684"/>
          </a:xfrm>
          <a:prstGeom prst="rect">
            <a:avLst/>
          </a:prstGeom>
          <a:noFill/>
          <a:ln>
            <a:noFill/>
          </a:ln>
        </p:spPr>
        <p:txBody>
          <a:bodyPr anchorCtr="1" anchor="b"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FFFFFF"/>
              </a:buClr>
              <a:buSzPts val="2800"/>
              <a:buFont typeface="Century Gothic"/>
              <a:buNone/>
              <a:defRPr b="0" i="0" sz="28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www.statista.com/statistics/1082087/india-triple-riding-prosecutions-delhi-traffic-police/" TargetMode="External"/><Relationship Id="rId4" Type="http://schemas.openxmlformats.org/officeDocument/2006/relationships/hyperlink" Target="https://twitter.com/missionroadsafe/status/1156759515238244354" TargetMode="External"/><Relationship Id="rId9" Type="http://schemas.openxmlformats.org/officeDocument/2006/relationships/image" Target="../media/image23.jpg"/><Relationship Id="rId5" Type="http://schemas.openxmlformats.org/officeDocument/2006/relationships/hyperlink" Target="https://www.statista.com/statistics/1082087/india-triple-riding-prosecutions-delhi-traffic-police/" TargetMode="External"/><Relationship Id="rId6" Type="http://schemas.openxmlformats.org/officeDocument/2006/relationships/hyperlink" Target="https://twitter.com/missionroadsafe/status/1156759515238244354" TargetMode="External"/><Relationship Id="rId7" Type="http://schemas.openxmlformats.org/officeDocument/2006/relationships/hyperlink" Target="https://www.thenewsminute.com/article/srm-institute-science-and-technology-releases-engineering-rank-list-130496" TargetMode="External"/><Relationship Id="rId8" Type="http://schemas.openxmlformats.org/officeDocument/2006/relationships/hyperlink" Target="https://www.securityworldmarket.com/int/News/Business-News/stanley-focuses-on-the-future-of-remote-monito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0.jpg"/><Relationship Id="rId5" Type="http://schemas.openxmlformats.org/officeDocument/2006/relationships/image" Target="../media/image14.png"/><Relationship Id="rId6" Type="http://schemas.openxmlformats.org/officeDocument/2006/relationships/image" Target="../media/image16.jpg"/></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23.jpg"/><Relationship Id="rId5" Type="http://schemas.openxmlformats.org/officeDocument/2006/relationships/hyperlink" Target="mailto:vijayare@srmist.edu.in" TargetMode="External"/><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hyperlink" Target="mailto:panakalaryan@gmail.com" TargetMode="External"/><Relationship Id="rId8" Type="http://schemas.openxmlformats.org/officeDocument/2006/relationships/image" Target="../media/image30.png"/></Relationships>
</file>

<file path=ppt/slides/_rels/slide6.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2.jp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hyperlink" Target="mailto:abhisrkr007@gmail.com" TargetMode="External"/><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5.png"/><Relationship Id="rId5" Type="http://schemas.openxmlformats.org/officeDocument/2006/relationships/hyperlink" Target="mailto:aheldc@gmail.com" TargetMode="External"/><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31.png"/></Relationships>
</file>

<file path=ppt/slides/_rels/slide8.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hyperlink" Target="mailto:dvedprakash2001@gmail.com" TargetMode="External"/><Relationship Id="rId7" Type="http://schemas.openxmlformats.org/officeDocument/2006/relationships/image" Target="../media/image30.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8.png"/><Relationship Id="rId5" Type="http://schemas.openxmlformats.org/officeDocument/2006/relationships/hyperlink" Target="mailto:pushpaldas2001@gmail.com" TargetMode="External"/><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4" name="Shape 194"/>
        <p:cNvGrpSpPr/>
        <p:nvPr/>
      </p:nvGrpSpPr>
      <p:grpSpPr>
        <a:xfrm>
          <a:off x="0" y="0"/>
          <a:ext cx="0" cy="0"/>
          <a:chOff x="0" y="0"/>
          <a:chExt cx="0" cy="0"/>
        </a:xfrm>
      </p:grpSpPr>
      <p:pic>
        <p:nvPicPr>
          <p:cNvPr descr="A picture containing fish&#10;&#10;Description automatically generated" id="195" name="Google Shape;195;p1"/>
          <p:cNvPicPr preferRelativeResize="0"/>
          <p:nvPr/>
        </p:nvPicPr>
        <p:blipFill rotWithShape="1">
          <a:blip r:embed="rId3">
            <a:alphaModFix/>
          </a:blip>
          <a:srcRect b="15395" l="5" r="-6" t="5030"/>
          <a:stretch/>
        </p:blipFill>
        <p:spPr>
          <a:xfrm>
            <a:off x="-3507" y="84"/>
            <a:ext cx="12200363" cy="6855743"/>
          </a:xfrm>
          <a:prstGeom prst="rect">
            <a:avLst/>
          </a:prstGeom>
          <a:noFill/>
          <a:ln>
            <a:noFill/>
          </a:ln>
        </p:spPr>
      </p:pic>
      <p:sp>
        <p:nvSpPr>
          <p:cNvPr id="196" name="Google Shape;196;p1"/>
          <p:cNvSpPr txBox="1"/>
          <p:nvPr/>
        </p:nvSpPr>
        <p:spPr>
          <a:xfrm>
            <a:off x="2962564" y="6206382"/>
            <a:ext cx="110246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Century Gothic"/>
                <a:ea typeface="Century Gothic"/>
                <a:cs typeface="Century Gothic"/>
                <a:sym typeface="Century Gothic"/>
              </a:rPr>
              <a:t>TRIPLE   CARRY  AVOIDANCE</a:t>
            </a:r>
            <a:endParaRPr sz="3200">
              <a:solidFill>
                <a:schemeClr val="lt1"/>
              </a:solidFill>
              <a:latin typeface="Century Gothic"/>
              <a:ea typeface="Century Gothic"/>
              <a:cs typeface="Century Gothic"/>
              <a:sym typeface="Century Gothic"/>
            </a:endParaRPr>
          </a:p>
        </p:txBody>
      </p:sp>
      <p:sp>
        <p:nvSpPr>
          <p:cNvPr id="197" name="Google Shape;197;p1"/>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000" u="none">
                <a:solidFill>
                  <a:schemeClr val="lt1"/>
                </a:solidFill>
                <a:latin typeface="Century Gothic"/>
                <a:ea typeface="Century Gothic"/>
                <a:cs typeface="Century Gothic"/>
                <a:sym typeface="Century Gothic"/>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3" name="Shape 403"/>
        <p:cNvGrpSpPr/>
        <p:nvPr/>
      </p:nvGrpSpPr>
      <p:grpSpPr>
        <a:xfrm>
          <a:off x="0" y="0"/>
          <a:ext cx="0" cy="0"/>
          <a:chOff x="0" y="0"/>
          <a:chExt cx="0" cy="0"/>
        </a:xfrm>
      </p:grpSpPr>
      <p:sp>
        <p:nvSpPr>
          <p:cNvPr id="404" name="Google Shape;404;p10"/>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405" name="Google Shape;405;p10"/>
          <p:cNvSpPr txBox="1"/>
          <p:nvPr>
            <p:ph idx="4294967295" type="body"/>
          </p:nvPr>
        </p:nvSpPr>
        <p:spPr>
          <a:xfrm>
            <a:off x="5038113" y="1197062"/>
            <a:ext cx="6072267" cy="5563091"/>
          </a:xfrm>
          <a:prstGeom prst="rect">
            <a:avLst/>
          </a:prstGeom>
          <a:noFill/>
          <a:ln>
            <a:noFill/>
          </a:ln>
        </p:spPr>
        <p:txBody>
          <a:bodyPr anchorCtr="0" anchor="ctr" bIns="45700" lIns="91425" spcFirstLastPara="1" rIns="91425" wrap="square" tIns="45700">
            <a:normAutofit fontScale="92500" lnSpcReduction="10000"/>
          </a:bodyPr>
          <a:lstStyle/>
          <a:p>
            <a:pPr indent="-342900" lvl="0" marL="342900" marR="0" rtl="0" algn="just">
              <a:lnSpc>
                <a:spcPct val="100000"/>
              </a:lnSpc>
              <a:spcBef>
                <a:spcPts val="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In many states the traffic signals have been upgraded into smarter solutions, but real-time surveillance and regulation of traffic rule offenders is yet to be seen. </a:t>
            </a:r>
            <a:endParaRPr b="0" i="0" sz="2000" u="none" cap="none" strike="noStrike">
              <a:solidFill>
                <a:srgbClr val="FFFFFF"/>
              </a:solidFill>
              <a:latin typeface="Century Gothic"/>
              <a:ea typeface="Century Gothic"/>
              <a:cs typeface="Century Gothic"/>
              <a:sym typeface="Century Gothic"/>
            </a:endParaRPr>
          </a:p>
          <a:p>
            <a:pPr indent="-342900" lvl="0" marL="342900" marR="0" rtl="0" algn="just">
              <a:lnSpc>
                <a:spcPct val="10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Triple carry is prohibited by law in our country, and yet the offense is rarely talked about and looked upon by the traffic police. </a:t>
            </a:r>
            <a:endParaRPr b="0" i="0" sz="2000" u="none" cap="none" strike="noStrike">
              <a:solidFill>
                <a:srgbClr val="FFFFFF"/>
              </a:solidFill>
              <a:latin typeface="Century Gothic"/>
              <a:ea typeface="Century Gothic"/>
              <a:cs typeface="Century Gothic"/>
              <a:sym typeface="Century Gothic"/>
            </a:endParaRPr>
          </a:p>
          <a:p>
            <a:pPr indent="-342900" lvl="0" marL="342900" marR="0" rtl="0" algn="just">
              <a:lnSpc>
                <a:spcPct val="10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It is not only illegal, but also risky and dangerous for multiple people. The motorcycle driver along with two riders pose risk to their own lives as well as that of other people. This is because when a motorcycle that is meant to carry two people gets the load of three, it loses its structural balance and the suspension poses risk of damage. </a:t>
            </a:r>
            <a:endParaRPr b="0" i="0" sz="2000" u="none" cap="none" strike="noStrike">
              <a:solidFill>
                <a:srgbClr val="FFFFFF"/>
              </a:solidFill>
              <a:latin typeface="Century Gothic"/>
              <a:ea typeface="Century Gothic"/>
              <a:cs typeface="Century Gothic"/>
              <a:sym typeface="Century Gothic"/>
            </a:endParaRPr>
          </a:p>
          <a:p>
            <a:pPr indent="-342900" lvl="0" marL="342900" marR="0" rtl="0" algn="just">
              <a:lnSpc>
                <a:spcPct val="10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This phenomenon is widely seen in small localities where people need not travel long distances. Such a place where we tried to bring smarter surveillance and regulation was our university campus in</a:t>
            </a:r>
            <a:r>
              <a:rPr b="0" i="0" lang="en-US" sz="1800" u="none" cap="none" strike="noStrike">
                <a:solidFill>
                  <a:schemeClr val="lt1"/>
                </a:solidFill>
                <a:latin typeface="Century Gothic"/>
                <a:ea typeface="Century Gothic"/>
                <a:cs typeface="Century Gothic"/>
                <a:sym typeface="Century Gothic"/>
              </a:rPr>
              <a:t> Tamil Nadu, India.</a:t>
            </a:r>
            <a:endParaRPr b="0" i="0" sz="2000" u="none" cap="none" strike="noStrike">
              <a:solidFill>
                <a:schemeClr val="lt1"/>
              </a:solidFill>
              <a:latin typeface="Century Gothic"/>
              <a:ea typeface="Century Gothic"/>
              <a:cs typeface="Century Gothic"/>
              <a:sym typeface="Century Gothic"/>
            </a:endParaRPr>
          </a:p>
          <a:p>
            <a:pPr indent="0" lvl="0" marL="0" marR="0" rtl="0" algn="just">
              <a:lnSpc>
                <a:spcPct val="100000"/>
              </a:lnSpc>
              <a:spcBef>
                <a:spcPts val="1000"/>
              </a:spcBef>
              <a:spcAft>
                <a:spcPts val="0"/>
              </a:spcAft>
              <a:buClr>
                <a:srgbClr val="8AD0D6"/>
              </a:buClr>
              <a:buSzPct val="80000"/>
              <a:buFont typeface="Noto Sans Symbols"/>
              <a:buNone/>
            </a:pPr>
            <a:br>
              <a:rPr b="0" i="0" lang="en-US" sz="2000" u="none" cap="none" strike="noStrike">
                <a:solidFill>
                  <a:srgbClr val="FFFFFF"/>
                </a:solidFill>
                <a:latin typeface="Century Gothic"/>
                <a:ea typeface="Century Gothic"/>
                <a:cs typeface="Century Gothic"/>
                <a:sym typeface="Century Gothic"/>
              </a:rPr>
            </a:br>
            <a:endParaRPr b="0" i="0" sz="1800" u="none" cap="none" strike="noStrike">
              <a:solidFill>
                <a:srgbClr val="FFFFFF"/>
              </a:solidFill>
              <a:latin typeface="Century Gothic"/>
              <a:ea typeface="Century Gothic"/>
              <a:cs typeface="Century Gothic"/>
              <a:sym typeface="Century Gothic"/>
            </a:endParaRPr>
          </a:p>
        </p:txBody>
      </p:sp>
      <p:sp>
        <p:nvSpPr>
          <p:cNvPr id="406" name="Google Shape;406;p10"/>
          <p:cNvSpPr txBox="1"/>
          <p:nvPr/>
        </p:nvSpPr>
        <p:spPr>
          <a:xfrm>
            <a:off x="4010558" y="-69093"/>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ABSTRACT</a:t>
            </a:r>
            <a:endParaRPr/>
          </a:p>
        </p:txBody>
      </p:sp>
      <p:pic>
        <p:nvPicPr>
          <p:cNvPr descr="Icon&#10;&#10;Description automatically generated" id="407" name="Google Shape;407;p10"/>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pic>
        <p:nvPicPr>
          <p:cNvPr descr="Diagram, text&#10;&#10;Description automatically generated" id="408" name="Google Shape;408;p10"/>
          <p:cNvPicPr preferRelativeResize="0"/>
          <p:nvPr/>
        </p:nvPicPr>
        <p:blipFill rotWithShape="1">
          <a:blip r:embed="rId4">
            <a:alphaModFix/>
          </a:blip>
          <a:srcRect b="0" l="0" r="0" t="0"/>
          <a:stretch/>
        </p:blipFill>
        <p:spPr>
          <a:xfrm>
            <a:off x="-1929" y="3367249"/>
            <a:ext cx="4653022" cy="3489806"/>
          </a:xfrm>
          <a:prstGeom prst="rect">
            <a:avLst/>
          </a:prstGeom>
          <a:noFill/>
          <a:ln>
            <a:noFill/>
          </a:ln>
        </p:spPr>
      </p:pic>
      <p:sp>
        <p:nvSpPr>
          <p:cNvPr id="409" name="Google Shape;409;p10"/>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11"/>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415" name="Google Shape;415;p11"/>
          <p:cNvSpPr txBox="1"/>
          <p:nvPr>
            <p:ph idx="4294967295" type="title"/>
          </p:nvPr>
        </p:nvSpPr>
        <p:spPr>
          <a:xfrm>
            <a:off x="872200" y="26773"/>
            <a:ext cx="3682051" cy="151543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EBEBEB"/>
              </a:buClr>
              <a:buSzPts val="2400"/>
              <a:buFont typeface="Century Gothic"/>
              <a:buNone/>
            </a:pPr>
            <a:r>
              <a:rPr b="0" i="0" lang="en-US" sz="2400" u="none" cap="none" strike="noStrike">
                <a:solidFill>
                  <a:srgbClr val="EBEBEB"/>
                </a:solidFill>
                <a:latin typeface="Century Gothic"/>
                <a:ea typeface="Century Gothic"/>
                <a:cs typeface="Century Gothic"/>
                <a:sym typeface="Century Gothic"/>
              </a:rPr>
              <a:t>PROBLEM STATEMENT/</a:t>
            </a:r>
            <a:br>
              <a:rPr b="0" i="0" lang="en-US" sz="2400" u="none" cap="none" strike="noStrike">
                <a:solidFill>
                  <a:srgbClr val="EBEBEB"/>
                </a:solidFill>
                <a:latin typeface="Century Gothic"/>
                <a:ea typeface="Century Gothic"/>
                <a:cs typeface="Century Gothic"/>
                <a:sym typeface="Century Gothic"/>
              </a:rPr>
            </a:br>
            <a:r>
              <a:rPr b="0" i="0" lang="en-US" sz="2400" u="none" cap="none" strike="noStrike">
                <a:solidFill>
                  <a:srgbClr val="EBEBEB"/>
                </a:solidFill>
                <a:latin typeface="Century Gothic"/>
                <a:ea typeface="Century Gothic"/>
                <a:cs typeface="Century Gothic"/>
                <a:sym typeface="Century Gothic"/>
              </a:rPr>
              <a:t>CHALLENGES</a:t>
            </a:r>
            <a:endParaRPr/>
          </a:p>
        </p:txBody>
      </p:sp>
      <p:sp>
        <p:nvSpPr>
          <p:cNvPr id="416" name="Google Shape;416;p11"/>
          <p:cNvSpPr txBox="1"/>
          <p:nvPr>
            <p:ph idx="4294967295" type="body"/>
          </p:nvPr>
        </p:nvSpPr>
        <p:spPr>
          <a:xfrm>
            <a:off x="4799605" y="778967"/>
            <a:ext cx="6824501" cy="6539465"/>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120000"/>
              </a:lnSpc>
              <a:spcBef>
                <a:spcPts val="0"/>
              </a:spcBef>
              <a:spcAft>
                <a:spcPts val="0"/>
              </a:spcAft>
              <a:buClr>
                <a:srgbClr val="8AD0D6"/>
              </a:buClr>
              <a:buSzPct val="80000"/>
              <a:buFont typeface="Noto Sans Symbols"/>
              <a:buNone/>
            </a:pPr>
            <a:r>
              <a:t/>
            </a:r>
            <a:endParaRPr b="0" i="0" sz="2000" u="none" cap="none" strike="noStrike">
              <a:solidFill>
                <a:srgbClr val="FFFFFF"/>
              </a:solidFill>
              <a:latin typeface="Century Gothic"/>
              <a:ea typeface="Century Gothic"/>
              <a:cs typeface="Century Gothic"/>
              <a:sym typeface="Century Gothic"/>
            </a:endParaRPr>
          </a:p>
          <a:p>
            <a:pPr indent="-342900" lvl="0" marL="342900" marR="0" rtl="0" algn="just">
              <a:lnSpc>
                <a:spcPct val="12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The university provides guards present at the entry gate to the campus for identity verification, for safety standards - like checking body temperature for covid, wearing a helmet when you are on a two wheeler, and checking whether there is any triplet on the bike before entering to the campus. </a:t>
            </a:r>
            <a:endParaRPr/>
          </a:p>
          <a:p>
            <a:pPr indent="-342900" lvl="0" marL="342900" marR="0" rtl="0" algn="just">
              <a:lnSpc>
                <a:spcPct val="12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But it is generally outside the campus at the gates where one can get access for checking for triple carry and not inside the campus as it is not possible for guards to check at each and every turn inside the large area of the campus. </a:t>
            </a:r>
            <a:endParaRPr b="0" i="0" sz="1800" u="none" cap="none" strike="noStrike">
              <a:solidFill>
                <a:srgbClr val="FFFFFF"/>
              </a:solidFill>
              <a:latin typeface="Century Gothic"/>
              <a:ea typeface="Century Gothic"/>
              <a:cs typeface="Century Gothic"/>
              <a:sym typeface="Century Gothic"/>
            </a:endParaRPr>
          </a:p>
          <a:p>
            <a:pPr indent="-342900" lvl="0" marL="342900" marR="0" rtl="0" algn="just">
              <a:lnSpc>
                <a:spcPct val="12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So in most of the cases, for students who carry a third person on their bikes outside the campus, when they reach near the checking point on the gate, they drop one and enter successfully without scrutiny carrying the other person in their bikes. </a:t>
            </a:r>
            <a:endParaRPr b="0" i="0" sz="1800" u="none" cap="none" strike="noStrike">
              <a:solidFill>
                <a:srgbClr val="FFFFFF"/>
              </a:solidFill>
              <a:latin typeface="Century Gothic"/>
              <a:ea typeface="Century Gothic"/>
              <a:cs typeface="Century Gothic"/>
              <a:sym typeface="Century Gothic"/>
            </a:endParaRPr>
          </a:p>
          <a:p>
            <a:pPr indent="-342900" lvl="0" marL="342900" marR="0" rtl="0" algn="just">
              <a:lnSpc>
                <a:spcPct val="120000"/>
              </a:lnSpc>
              <a:spcBef>
                <a:spcPts val="1000"/>
              </a:spcBef>
              <a:spcAft>
                <a:spcPts val="0"/>
              </a:spcAft>
              <a:buClr>
                <a:srgbClr val="8AD0D6"/>
              </a:buClr>
              <a:buSzPct val="79999"/>
              <a:buFont typeface="Arial"/>
              <a:buChar char="•"/>
            </a:pPr>
            <a:r>
              <a:rPr b="0" i="0" lang="en-US" sz="1800" u="none" cap="none" strike="noStrike">
                <a:solidFill>
                  <a:srgbClr val="FFFFFF"/>
                </a:solidFill>
                <a:latin typeface="Century Gothic"/>
                <a:ea typeface="Century Gothic"/>
                <a:cs typeface="Century Gothic"/>
                <a:sym typeface="Century Gothic"/>
              </a:rPr>
              <a:t>On the other hand the other rider enters the campus on foot and again gets up on the bike, resulting in a triple carry. Thus, the checking near the entrance gate is not efficient when it comes to curbing triple carry.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20000"/>
              </a:lnSpc>
              <a:spcBef>
                <a:spcPts val="1000"/>
              </a:spcBef>
              <a:spcAft>
                <a:spcPts val="0"/>
              </a:spcAft>
              <a:buClr>
                <a:srgbClr val="8AD0D6"/>
              </a:buClr>
              <a:buSzPct val="80000"/>
              <a:buFont typeface="Noto Sans Symbols"/>
              <a:buNone/>
            </a:pPr>
            <a:br>
              <a:rPr b="0" i="0" lang="en-US" sz="2000" u="none" cap="none" strike="noStrike">
                <a:solidFill>
                  <a:srgbClr val="FFFFFF"/>
                </a:solidFill>
                <a:latin typeface="Century Gothic"/>
                <a:ea typeface="Century Gothic"/>
                <a:cs typeface="Century Gothic"/>
                <a:sym typeface="Century Gothic"/>
              </a:rPr>
            </a:br>
            <a:endParaRPr b="0" i="0" sz="2000" u="none" cap="none" strike="noStrike">
              <a:solidFill>
                <a:srgbClr val="FFFFFF"/>
              </a:solidFill>
              <a:latin typeface="Century Gothic"/>
              <a:ea typeface="Century Gothic"/>
              <a:cs typeface="Century Gothic"/>
              <a:sym typeface="Century Gothic"/>
            </a:endParaRPr>
          </a:p>
        </p:txBody>
      </p:sp>
      <p:pic>
        <p:nvPicPr>
          <p:cNvPr descr="Icon&#10;&#10;Description automatically generated" id="417" name="Google Shape;417;p11"/>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pic>
        <p:nvPicPr>
          <p:cNvPr id="418" name="Google Shape;418;p11"/>
          <p:cNvPicPr preferRelativeResize="0"/>
          <p:nvPr/>
        </p:nvPicPr>
        <p:blipFill rotWithShape="1">
          <a:blip r:embed="rId4">
            <a:alphaModFix/>
          </a:blip>
          <a:srcRect b="0" l="0" r="0" t="0"/>
          <a:stretch/>
        </p:blipFill>
        <p:spPr>
          <a:xfrm>
            <a:off x="-1929" y="3776341"/>
            <a:ext cx="4653022" cy="3096027"/>
          </a:xfrm>
          <a:prstGeom prst="rect">
            <a:avLst/>
          </a:prstGeom>
          <a:noFill/>
          <a:ln>
            <a:noFill/>
          </a:ln>
        </p:spPr>
      </p:pic>
      <p:sp>
        <p:nvSpPr>
          <p:cNvPr id="419" name="Google Shape;419;p11"/>
          <p:cNvSpPr txBox="1"/>
          <p:nvPr/>
        </p:nvSpPr>
        <p:spPr>
          <a:xfrm>
            <a:off x="5122457" y="189688"/>
            <a:ext cx="5531004" cy="1051570"/>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Century Gothic"/>
              <a:ea typeface="Century Gothic"/>
              <a:cs typeface="Century Gothic"/>
              <a:sym typeface="Century Gothic"/>
            </a:endParaRPr>
          </a:p>
          <a:p>
            <a:pPr indent="0" lvl="0" marL="0" marR="0" rtl="0" algn="l">
              <a:spcBef>
                <a:spcPts val="1000"/>
              </a:spcBef>
              <a:spcAft>
                <a:spcPts val="0"/>
              </a:spcAft>
              <a:buNone/>
            </a:pPr>
            <a:r>
              <a:rPr lang="en-US" sz="1800">
                <a:solidFill>
                  <a:schemeClr val="lt1"/>
                </a:solidFill>
                <a:latin typeface="Century Gothic"/>
                <a:ea typeface="Century Gothic"/>
                <a:cs typeface="Century Gothic"/>
                <a:sym typeface="Century Gothic"/>
              </a:rPr>
              <a:t>Triple carry on two wheeler inside SRM Institute of Science and Technology, Kattankulathur</a:t>
            </a:r>
            <a:endParaRPr sz="1800">
              <a:solidFill>
                <a:schemeClr val="lt1"/>
              </a:solidFill>
              <a:latin typeface="Century Gothic"/>
              <a:ea typeface="Century Gothic"/>
              <a:cs typeface="Century Gothic"/>
              <a:sym typeface="Century Gothic"/>
            </a:endParaRPr>
          </a:p>
        </p:txBody>
      </p:sp>
      <p:sp>
        <p:nvSpPr>
          <p:cNvPr id="420" name="Google Shape;420;p11"/>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sp>
        <p:nvSpPr>
          <p:cNvPr id="425" name="Google Shape;425;p12"/>
          <p:cNvSpPr txBox="1"/>
          <p:nvPr>
            <p:ph type="title"/>
          </p:nvPr>
        </p:nvSpPr>
        <p:spPr>
          <a:xfrm>
            <a:off x="648930" y="629266"/>
            <a:ext cx="9252154" cy="12239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GRAPHICAL ANALYSIS</a:t>
            </a:r>
            <a:endParaRPr/>
          </a:p>
        </p:txBody>
      </p:sp>
      <p:pic>
        <p:nvPicPr>
          <p:cNvPr descr="Icon&#10;&#10;Description automatically generated" id="426" name="Google Shape;426;p12"/>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pic>
        <p:nvPicPr>
          <p:cNvPr descr="Chart, bar chart&#10;&#10;Description automatically generated" id="427" name="Google Shape;427;p12"/>
          <p:cNvPicPr preferRelativeResize="0"/>
          <p:nvPr/>
        </p:nvPicPr>
        <p:blipFill rotWithShape="1">
          <a:blip r:embed="rId4">
            <a:alphaModFix/>
          </a:blip>
          <a:srcRect b="0" l="0" r="0" t="0"/>
          <a:stretch/>
        </p:blipFill>
        <p:spPr>
          <a:xfrm>
            <a:off x="2390172" y="1853468"/>
            <a:ext cx="5771908" cy="4125266"/>
          </a:xfrm>
          <a:prstGeom prst="rect">
            <a:avLst/>
          </a:prstGeom>
          <a:noFill/>
          <a:ln>
            <a:noFill/>
          </a:ln>
        </p:spPr>
      </p:pic>
      <p:sp>
        <p:nvSpPr>
          <p:cNvPr id="428" name="Google Shape;428;p12"/>
          <p:cNvSpPr/>
          <p:nvPr/>
        </p:nvSpPr>
        <p:spPr>
          <a:xfrm>
            <a:off x="11619052" y="6338103"/>
            <a:ext cx="491924" cy="472632"/>
          </a:xfrm>
          <a:prstGeom prst="ellipse">
            <a:avLst/>
          </a:prstGeom>
          <a:solidFill>
            <a:schemeClr val="dk1"/>
          </a:solidFill>
          <a:ln cap="rnd"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2" name="Shape 432"/>
        <p:cNvGrpSpPr/>
        <p:nvPr/>
      </p:nvGrpSpPr>
      <p:grpSpPr>
        <a:xfrm>
          <a:off x="0" y="0"/>
          <a:ext cx="0" cy="0"/>
          <a:chOff x="0" y="0"/>
          <a:chExt cx="0" cy="0"/>
        </a:xfrm>
      </p:grpSpPr>
      <p:sp>
        <p:nvSpPr>
          <p:cNvPr id="433" name="Google Shape;433;p13"/>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434" name="Google Shape;434;p13"/>
          <p:cNvSpPr txBox="1"/>
          <p:nvPr/>
        </p:nvSpPr>
        <p:spPr>
          <a:xfrm>
            <a:off x="4084004" y="197148"/>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SOLUTION</a:t>
            </a:r>
            <a:endParaRPr/>
          </a:p>
        </p:txBody>
      </p:sp>
      <p:pic>
        <p:nvPicPr>
          <p:cNvPr descr="Icon&#10;&#10;Description automatically generated" id="435" name="Google Shape;435;p13"/>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sp>
        <p:nvSpPr>
          <p:cNvPr id="436" name="Google Shape;436;p13"/>
          <p:cNvSpPr txBox="1"/>
          <p:nvPr/>
        </p:nvSpPr>
        <p:spPr>
          <a:xfrm>
            <a:off x="4935190" y="1422204"/>
            <a:ext cx="5445370"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 viable solution could be to checking the number plates and punishing the repeat offenders or warning triplets on their first entry to the database of offenders.</a:t>
            </a:r>
            <a:endParaRPr sz="1800">
              <a:solidFill>
                <a:schemeClr val="dk1"/>
              </a:solidFill>
              <a:latin typeface="Calibri"/>
              <a:ea typeface="Calibri"/>
              <a:cs typeface="Calibri"/>
              <a:sym typeface="Calibri"/>
            </a:endParaRPr>
          </a:p>
        </p:txBody>
      </p:sp>
      <p:pic>
        <p:nvPicPr>
          <p:cNvPr id="437" name="Google Shape;437;p13"/>
          <p:cNvPicPr preferRelativeResize="0"/>
          <p:nvPr/>
        </p:nvPicPr>
        <p:blipFill rotWithShape="1">
          <a:blip r:embed="rId4">
            <a:alphaModFix/>
          </a:blip>
          <a:srcRect b="0" l="0" r="0" t="0"/>
          <a:stretch/>
        </p:blipFill>
        <p:spPr>
          <a:xfrm>
            <a:off x="-1929" y="4297222"/>
            <a:ext cx="4653023" cy="2604062"/>
          </a:xfrm>
          <a:prstGeom prst="rect">
            <a:avLst/>
          </a:prstGeom>
          <a:noFill/>
          <a:ln>
            <a:noFill/>
          </a:ln>
        </p:spPr>
      </p:pic>
      <p:sp>
        <p:nvSpPr>
          <p:cNvPr id="438" name="Google Shape;438;p13"/>
          <p:cNvSpPr txBox="1"/>
          <p:nvPr/>
        </p:nvSpPr>
        <p:spPr>
          <a:xfrm>
            <a:off x="4935190" y="3164287"/>
            <a:ext cx="6430394" cy="286232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The notice can be sent to the respective students by message or e-mail. If the surveillance system is unable to capture the number plate of the vehicle, then other information like the colour and model of the motorcycle, colour of helmets and clothing, posture of the rider, etc can be used to predict if the bike has previous records of triple riding. If the rider is not wearing helmets then the same system can issue a notice to them.</a:t>
            </a:r>
            <a:endParaRPr sz="1800">
              <a:solidFill>
                <a:schemeClr val="lt1"/>
              </a:solidFill>
              <a:latin typeface="Calibri"/>
              <a:ea typeface="Calibri"/>
              <a:cs typeface="Calibri"/>
              <a:sym typeface="Calibri"/>
            </a:endParaRPr>
          </a:p>
          <a:p>
            <a:pPr indent="-171450" lvl="0" marL="285750" marR="0" rtl="0" algn="just">
              <a:spcBef>
                <a:spcPts val="0"/>
              </a:spcBef>
              <a:spcAft>
                <a:spcPts val="0"/>
              </a:spcAft>
              <a:buClr>
                <a:schemeClr val="dk1"/>
              </a:buClr>
              <a:buSzPts val="1800"/>
              <a:buFont typeface="Arial"/>
              <a:buNone/>
            </a:pPr>
            <a:r>
              <a:t/>
            </a:r>
            <a:endParaRPr sz="1800">
              <a:solidFill>
                <a:schemeClr val="lt1"/>
              </a:solidFill>
              <a:latin typeface="Century Gothic"/>
              <a:ea typeface="Century Gothic"/>
              <a:cs typeface="Century Gothic"/>
              <a:sym typeface="Century Gothic"/>
            </a:endParaRPr>
          </a:p>
        </p:txBody>
      </p:sp>
      <p:sp>
        <p:nvSpPr>
          <p:cNvPr id="439" name="Google Shape;439;p13"/>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3" name="Shape 443"/>
        <p:cNvGrpSpPr/>
        <p:nvPr/>
      </p:nvGrpSpPr>
      <p:grpSpPr>
        <a:xfrm>
          <a:off x="0" y="0"/>
          <a:ext cx="0" cy="0"/>
          <a:chOff x="0" y="0"/>
          <a:chExt cx="0" cy="0"/>
        </a:xfrm>
      </p:grpSpPr>
      <p:sp>
        <p:nvSpPr>
          <p:cNvPr id="444" name="Google Shape;444;p14"/>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445" name="Google Shape;445;p14"/>
          <p:cNvSpPr txBox="1"/>
          <p:nvPr/>
        </p:nvSpPr>
        <p:spPr>
          <a:xfrm>
            <a:off x="4084004" y="197148"/>
            <a:ext cx="642750" cy="5557522"/>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2400"/>
              <a:buFont typeface="Century Gothic"/>
              <a:buNone/>
            </a:pPr>
            <a:r>
              <a:rPr b="0" i="0" lang="en-US" sz="2400" u="none" cap="none" strike="noStrike">
                <a:solidFill>
                  <a:srgbClr val="FFFFFF"/>
                </a:solidFill>
                <a:latin typeface="Century Gothic"/>
                <a:ea typeface="Century Gothic"/>
                <a:cs typeface="Century Gothic"/>
                <a:sym typeface="Century Gothic"/>
              </a:rPr>
              <a:t>SOLUTION</a:t>
            </a:r>
            <a:endParaRPr/>
          </a:p>
        </p:txBody>
      </p:sp>
      <p:pic>
        <p:nvPicPr>
          <p:cNvPr descr="Icon&#10;&#10;Description automatically generated" id="446" name="Google Shape;446;p14"/>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sp>
        <p:nvSpPr>
          <p:cNvPr id="447" name="Google Shape;447;p14"/>
          <p:cNvSpPr txBox="1"/>
          <p:nvPr/>
        </p:nvSpPr>
        <p:spPr>
          <a:xfrm>
            <a:off x="4935190" y="206862"/>
            <a:ext cx="5445370" cy="369332"/>
          </a:xfrm>
          <a:prstGeom prst="rect">
            <a:avLst/>
          </a:prstGeom>
          <a:noFill/>
          <a:ln>
            <a:noFill/>
          </a:ln>
        </p:spPr>
        <p:txBody>
          <a:bodyPr anchorCtr="0" anchor="t" bIns="45700" lIns="91425" spcFirstLastPara="1" rIns="91425" wrap="square" tIns="45700">
            <a:spAutoFit/>
          </a:bodyPr>
          <a:lstStyle/>
          <a:p>
            <a:pPr indent="-171450" lvl="0" marL="285750" marR="0" rtl="0" algn="just">
              <a:spcBef>
                <a:spcPts val="0"/>
              </a:spcBef>
              <a:spcAft>
                <a:spcPts val="0"/>
              </a:spcAft>
              <a:buClr>
                <a:schemeClr val="dk1"/>
              </a:buClr>
              <a:buSzPts val="1800"/>
              <a:buFont typeface="Arial"/>
              <a:buNone/>
            </a:pPr>
            <a:r>
              <a:t/>
            </a:r>
            <a:endParaRPr sz="1800">
              <a:solidFill>
                <a:schemeClr val="lt1"/>
              </a:solidFill>
              <a:latin typeface="Century Gothic"/>
              <a:ea typeface="Century Gothic"/>
              <a:cs typeface="Century Gothic"/>
              <a:sym typeface="Century Gothic"/>
            </a:endParaRPr>
          </a:p>
        </p:txBody>
      </p:sp>
      <p:pic>
        <p:nvPicPr>
          <p:cNvPr id="448" name="Google Shape;448;p14"/>
          <p:cNvPicPr preferRelativeResize="0"/>
          <p:nvPr/>
        </p:nvPicPr>
        <p:blipFill rotWithShape="1">
          <a:blip r:embed="rId4">
            <a:alphaModFix/>
          </a:blip>
          <a:srcRect b="0" l="0" r="0" t="0"/>
          <a:stretch/>
        </p:blipFill>
        <p:spPr>
          <a:xfrm>
            <a:off x="-1929" y="4297222"/>
            <a:ext cx="4653023" cy="2604062"/>
          </a:xfrm>
          <a:prstGeom prst="rect">
            <a:avLst/>
          </a:prstGeom>
          <a:noFill/>
          <a:ln>
            <a:noFill/>
          </a:ln>
        </p:spPr>
      </p:pic>
      <p:sp>
        <p:nvSpPr>
          <p:cNvPr id="449" name="Google Shape;449;p14"/>
          <p:cNvSpPr txBox="1"/>
          <p:nvPr/>
        </p:nvSpPr>
        <p:spPr>
          <a:xfrm>
            <a:off x="4935190" y="1321983"/>
            <a:ext cx="6430394" cy="3970318"/>
          </a:xfrm>
          <a:prstGeom prst="rect">
            <a:avLst/>
          </a:prstGeom>
          <a:noFill/>
          <a:ln>
            <a:noFill/>
          </a:ln>
        </p:spPr>
        <p:txBody>
          <a:bodyPr anchorCtr="0" anchor="t" bIns="45700" lIns="91425" spcFirstLastPara="1" rIns="91425" wrap="square" tIns="45700">
            <a:spAutoFit/>
          </a:bodyPr>
          <a:lstStyle/>
          <a:p>
            <a:pPr indent="-171450" lvl="0" marL="285750" marR="0" rtl="0" algn="just">
              <a:spcBef>
                <a:spcPts val="0"/>
              </a:spcBef>
              <a:spcAft>
                <a:spcPts val="0"/>
              </a:spcAft>
              <a:buClr>
                <a:schemeClr val="dk1"/>
              </a:buClr>
              <a:buSzPts val="1800"/>
              <a:buFont typeface="Arial"/>
              <a:buNone/>
            </a:pPr>
            <a:r>
              <a:t/>
            </a:r>
            <a:endParaRPr sz="1800">
              <a:solidFill>
                <a:schemeClr val="lt1"/>
              </a:solidFill>
              <a:latin typeface="Century Gothic"/>
              <a:ea typeface="Century Gothic"/>
              <a:cs typeface="Century Gothic"/>
              <a:sym typeface="Century Gothic"/>
            </a:endParaRPr>
          </a:p>
          <a:p>
            <a:pPr indent="-285750" lvl="0" marL="285750" marR="0" rtl="0" algn="just">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To achieve this we use Digital Image Processing algorithms and process real-time CCTV footage for checking if a two-wheeler has three riders or if a biker is not wearing a helmet. </a:t>
            </a:r>
            <a:endParaRPr/>
          </a:p>
          <a:p>
            <a:pPr indent="0" lvl="0" marL="0" marR="0" rtl="0" algn="just">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285750" lvl="0" marL="285750" marR="0" rtl="0" algn="just">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 local database is maintained with the details of the motorcycles and the riders, segregated into first-time offenders and repeat-offenders. A notice is immediately sent to those caught in the act.</a:t>
            </a:r>
            <a:endParaRPr sz="1800">
              <a:solidFill>
                <a:schemeClr val="lt1"/>
              </a:solidFill>
              <a:latin typeface="Century Gothic"/>
              <a:ea typeface="Century Gothic"/>
              <a:cs typeface="Century Gothic"/>
              <a:sym typeface="Century Gothic"/>
            </a:endParaRPr>
          </a:p>
          <a:p>
            <a:pPr indent="0" lvl="0" marL="0" marR="0" rtl="0" algn="just">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285750" lvl="0" marL="285750" marR="0" rtl="0" algn="just">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A separate solution is to introduce bicycles for rent inside the campus and ban motorcycles altogether.</a:t>
            </a:r>
            <a:endParaRPr/>
          </a:p>
          <a:p>
            <a:pPr indent="-171450" lvl="0" marL="285750" marR="0" rtl="0" algn="just">
              <a:spcBef>
                <a:spcPts val="0"/>
              </a:spcBef>
              <a:spcAft>
                <a:spcPts val="0"/>
              </a:spcAft>
              <a:buClr>
                <a:schemeClr val="dk1"/>
              </a:buClr>
              <a:buSzPts val="1800"/>
              <a:buFont typeface="Arial"/>
              <a:buNone/>
            </a:pPr>
            <a:r>
              <a:t/>
            </a:r>
            <a:endParaRPr sz="1800">
              <a:solidFill>
                <a:schemeClr val="lt1"/>
              </a:solidFill>
              <a:latin typeface="Century Gothic"/>
              <a:ea typeface="Century Gothic"/>
              <a:cs typeface="Century Gothic"/>
              <a:sym typeface="Century Gothic"/>
            </a:endParaRPr>
          </a:p>
        </p:txBody>
      </p:sp>
      <p:sp>
        <p:nvSpPr>
          <p:cNvPr id="450" name="Google Shape;450;p14"/>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54" name="Shape 454"/>
        <p:cNvGrpSpPr/>
        <p:nvPr/>
      </p:nvGrpSpPr>
      <p:grpSpPr>
        <a:xfrm>
          <a:off x="0" y="0"/>
          <a:ext cx="0" cy="0"/>
          <a:chOff x="0" y="0"/>
          <a:chExt cx="0" cy="0"/>
        </a:xfrm>
      </p:grpSpPr>
      <p:sp>
        <p:nvSpPr>
          <p:cNvPr id="455" name="Google Shape;455;p15"/>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EA6312"/>
              </a:solidFill>
              <a:latin typeface="Century Gothic"/>
              <a:ea typeface="Century Gothic"/>
              <a:cs typeface="Century Gothic"/>
              <a:sym typeface="Century Gothic"/>
            </a:endParaRPr>
          </a:p>
        </p:txBody>
      </p:sp>
      <p:sp>
        <p:nvSpPr>
          <p:cNvPr id="456" name="Google Shape;456;p15"/>
          <p:cNvSpPr txBox="1"/>
          <p:nvPr/>
        </p:nvSpPr>
        <p:spPr>
          <a:xfrm>
            <a:off x="4688094" y="-237700"/>
            <a:ext cx="6437736" cy="6852005"/>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0000"/>
              </a:lnSpc>
              <a:spcBef>
                <a:spcPts val="0"/>
              </a:spcBef>
              <a:spcAft>
                <a:spcPts val="0"/>
              </a:spcAft>
              <a:buClr>
                <a:srgbClr val="8AD0D6"/>
              </a:buClr>
              <a:buSzPts val="1440"/>
              <a:buFont typeface="Arial"/>
              <a:buChar char="•"/>
            </a:pPr>
            <a:r>
              <a:rPr b="0" i="0" lang="en-US" sz="1800" u="none" cap="none" strike="noStrike">
                <a:solidFill>
                  <a:srgbClr val="FFFFFF"/>
                </a:solidFill>
                <a:latin typeface="Century Gothic"/>
                <a:ea typeface="Century Gothic"/>
                <a:cs typeface="Century Gothic"/>
                <a:sym typeface="Century Gothic"/>
              </a:rPr>
              <a:t>As mentioned, triple carry on two-wheelers has been made a punishable and fineable offence across the country and is being enforced strictly. </a:t>
            </a:r>
            <a:endParaRPr b="0" i="0" sz="1800" u="none" cap="none" strike="noStrike">
              <a:solidFill>
                <a:srgbClr val="FFFFFF"/>
              </a:solidFill>
              <a:latin typeface="Century Gothic"/>
              <a:ea typeface="Century Gothic"/>
              <a:cs typeface="Century Gothic"/>
              <a:sym typeface="Century Gothic"/>
            </a:endParaRPr>
          </a:p>
          <a:p>
            <a:pPr indent="-342900" lvl="0" marL="342900" marR="0" rtl="0" algn="just">
              <a:lnSpc>
                <a:spcPct val="100000"/>
              </a:lnSpc>
              <a:spcBef>
                <a:spcPts val="1000"/>
              </a:spcBef>
              <a:spcAft>
                <a:spcPts val="0"/>
              </a:spcAft>
              <a:buClr>
                <a:srgbClr val="8AD0D6"/>
              </a:buClr>
              <a:buSzPts val="1440"/>
              <a:buFont typeface="Arial"/>
              <a:buChar char="•"/>
            </a:pPr>
            <a:r>
              <a:rPr b="0" i="0" lang="en-US" sz="1800" u="none" cap="none" strike="noStrike">
                <a:solidFill>
                  <a:srgbClr val="FFFFFF"/>
                </a:solidFill>
                <a:latin typeface="Century Gothic"/>
                <a:ea typeface="Century Gothic"/>
                <a:cs typeface="Century Gothic"/>
                <a:sym typeface="Century Gothic"/>
              </a:rPr>
              <a:t>This is due to various reasons ranging from personal to civic safety that is endangered by triple riding on a bike. This makes it all the more important to ensure that through technology we can help in better and more efficient enforcement of this law on our campus. </a:t>
            </a:r>
            <a:endParaRPr b="0" i="0" sz="1800" u="none" cap="none" strike="noStrike">
              <a:solidFill>
                <a:srgbClr val="FFFFFF"/>
              </a:solidFill>
              <a:latin typeface="Century Gothic"/>
              <a:ea typeface="Century Gothic"/>
              <a:cs typeface="Century Gothic"/>
              <a:sym typeface="Century Gothic"/>
            </a:endParaRPr>
          </a:p>
          <a:p>
            <a:pPr indent="-342900" lvl="0" marL="342900" marR="0" rtl="0" algn="just">
              <a:lnSpc>
                <a:spcPct val="100000"/>
              </a:lnSpc>
              <a:spcBef>
                <a:spcPts val="1000"/>
              </a:spcBef>
              <a:spcAft>
                <a:spcPts val="0"/>
              </a:spcAft>
              <a:buClr>
                <a:srgbClr val="8AD0D6"/>
              </a:buClr>
              <a:buSzPts val="1440"/>
              <a:buFont typeface="Arial"/>
              <a:buChar char="•"/>
            </a:pPr>
            <a:r>
              <a:rPr b="0" i="0" lang="en-US" sz="1800" u="none" cap="none" strike="noStrike">
                <a:solidFill>
                  <a:srgbClr val="FFFFFF"/>
                </a:solidFill>
                <a:latin typeface="Century Gothic"/>
                <a:ea typeface="Century Gothic"/>
                <a:cs typeface="Century Gothic"/>
                <a:sym typeface="Century Gothic"/>
              </a:rPr>
              <a:t>Our technology can bring down the number of repeat-offenders. This technology can also be applied throughout the country and potentially help in decreasing one of the major causes of bike or traffic accidents.</a:t>
            </a:r>
            <a:endParaRPr b="0" i="0" sz="1800" u="none" cap="none" strike="noStrike">
              <a:solidFill>
                <a:srgbClr val="FFFFFF"/>
              </a:solidFill>
              <a:latin typeface="Century Gothic"/>
              <a:ea typeface="Century Gothic"/>
              <a:cs typeface="Century Gothic"/>
              <a:sym typeface="Century Gothic"/>
            </a:endParaRPr>
          </a:p>
        </p:txBody>
      </p:sp>
      <p:sp>
        <p:nvSpPr>
          <p:cNvPr id="457" name="Google Shape;457;p15"/>
          <p:cNvSpPr/>
          <p:nvPr/>
        </p:nvSpPr>
        <p:spPr>
          <a:xfrm>
            <a:off x="4183376" y="-1797096"/>
            <a:ext cx="411025" cy="7531374"/>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2400"/>
              <a:buFont typeface="Calibri"/>
              <a:buNone/>
            </a:pPr>
            <a:r>
              <a:rPr b="0" i="0" lang="en-US" sz="2400">
                <a:solidFill>
                  <a:srgbClr val="FFFFFF"/>
                </a:solidFill>
                <a:latin typeface="Calibri"/>
                <a:ea typeface="Calibri"/>
                <a:cs typeface="Calibri"/>
                <a:sym typeface="Calibri"/>
              </a:rPr>
              <a:t>C</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O</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N</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C</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L</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U</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S</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I</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O</a:t>
            </a:r>
            <a:br>
              <a:rPr b="0" i="0" lang="en-US" sz="2400">
                <a:solidFill>
                  <a:schemeClr val="dk2"/>
                </a:solidFill>
                <a:latin typeface="Calibri"/>
                <a:ea typeface="Calibri"/>
                <a:cs typeface="Calibri"/>
                <a:sym typeface="Calibri"/>
              </a:rPr>
            </a:br>
            <a:r>
              <a:rPr b="0" i="0" lang="en-US" sz="2400">
                <a:solidFill>
                  <a:srgbClr val="FFFFFF"/>
                </a:solidFill>
                <a:latin typeface="Calibri"/>
                <a:ea typeface="Calibri"/>
                <a:cs typeface="Calibri"/>
                <a:sym typeface="Calibri"/>
              </a:rPr>
              <a:t>N</a:t>
            </a:r>
            <a:endParaRPr b="0" i="0" sz="4200">
              <a:solidFill>
                <a:schemeClr val="dk2"/>
              </a:solidFill>
              <a:latin typeface="Calibri"/>
              <a:ea typeface="Calibri"/>
              <a:cs typeface="Calibri"/>
              <a:sym typeface="Calibri"/>
            </a:endParaRPr>
          </a:p>
        </p:txBody>
      </p:sp>
      <p:pic>
        <p:nvPicPr>
          <p:cNvPr descr="Icon&#10;&#10;Description automatically generated" id="458" name="Google Shape;458;p15"/>
          <p:cNvPicPr preferRelativeResize="0"/>
          <p:nvPr/>
        </p:nvPicPr>
        <p:blipFill rotWithShape="1">
          <a:blip r:embed="rId3">
            <a:alphaModFix/>
          </a:blip>
          <a:srcRect b="0" l="0" r="0" t="0"/>
          <a:stretch/>
        </p:blipFill>
        <p:spPr>
          <a:xfrm>
            <a:off x="11119413" y="-4111"/>
            <a:ext cx="1074517" cy="1059588"/>
          </a:xfrm>
          <a:prstGeom prst="rect">
            <a:avLst/>
          </a:prstGeom>
          <a:noFill/>
          <a:ln>
            <a:noFill/>
          </a:ln>
        </p:spPr>
      </p:pic>
      <p:pic>
        <p:nvPicPr>
          <p:cNvPr descr="A picture containing text, indoor, electronics, light&#10;&#10;Description automatically generated" id="459" name="Google Shape;459;p15"/>
          <p:cNvPicPr preferRelativeResize="0"/>
          <p:nvPr/>
        </p:nvPicPr>
        <p:blipFill rotWithShape="1">
          <a:blip r:embed="rId4">
            <a:alphaModFix/>
          </a:blip>
          <a:srcRect b="0" l="0" r="0" t="0"/>
          <a:stretch/>
        </p:blipFill>
        <p:spPr>
          <a:xfrm>
            <a:off x="-1929" y="3768068"/>
            <a:ext cx="4653022" cy="3093283"/>
          </a:xfrm>
          <a:prstGeom prst="rect">
            <a:avLst/>
          </a:prstGeom>
          <a:noFill/>
          <a:ln>
            <a:noFill/>
          </a:ln>
        </p:spPr>
      </p:pic>
      <p:sp>
        <p:nvSpPr>
          <p:cNvPr id="460" name="Google Shape;460;p15"/>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4" name="Shape 464"/>
        <p:cNvGrpSpPr/>
        <p:nvPr/>
      </p:nvGrpSpPr>
      <p:grpSpPr>
        <a:xfrm>
          <a:off x="0" y="0"/>
          <a:ext cx="0" cy="0"/>
          <a:chOff x="0" y="0"/>
          <a:chExt cx="0" cy="0"/>
        </a:xfrm>
      </p:grpSpPr>
      <p:sp>
        <p:nvSpPr>
          <p:cNvPr id="465" name="Google Shape;465;p16"/>
          <p:cNvSpPr/>
          <p:nvPr/>
        </p:nvSpPr>
        <p:spPr>
          <a:xfrm>
            <a:off x="0" y="0"/>
            <a:ext cx="4653308" cy="6858000"/>
          </a:xfrm>
          <a:prstGeom prst="rect">
            <a:avLst/>
          </a:prstGeom>
          <a:solidFill>
            <a:srgbClr val="B01513"/>
          </a:solidFill>
          <a:ln>
            <a:noFill/>
          </a:ln>
        </p:spPr>
        <p:txBody>
          <a:bodyPr anchorCtr="1"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R</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E</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S</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O</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U</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R</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C</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E</a:t>
            </a:r>
            <a:endParaRPr/>
          </a:p>
          <a:p>
            <a:pPr indent="0" lvl="0" marL="0" marR="0" rtl="0" algn="ctr">
              <a:spcBef>
                <a:spcPts val="0"/>
              </a:spcBef>
              <a:spcAft>
                <a:spcPts val="0"/>
              </a:spcAft>
              <a:buNone/>
            </a:pPr>
            <a:r>
              <a:rPr b="0" i="0" lang="en-US" sz="2400" u="none" cap="none" strike="noStrike">
                <a:solidFill>
                  <a:schemeClr val="lt1"/>
                </a:solidFill>
                <a:latin typeface="Century Gothic"/>
                <a:ea typeface="Century Gothic"/>
                <a:cs typeface="Century Gothic"/>
                <a:sym typeface="Century Gothic"/>
              </a:rPr>
              <a:t>                                                  S</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466" name="Google Shape;466;p16"/>
          <p:cNvSpPr txBox="1"/>
          <p:nvPr>
            <p:ph idx="4294967295" type="body"/>
          </p:nvPr>
        </p:nvSpPr>
        <p:spPr>
          <a:xfrm>
            <a:off x="5101995" y="1033784"/>
            <a:ext cx="6624251" cy="6100447"/>
          </a:xfrm>
          <a:prstGeom prst="rect">
            <a:avLst/>
          </a:prstGeom>
          <a:noFill/>
          <a:ln>
            <a:noFill/>
          </a:ln>
        </p:spPr>
        <p:txBody>
          <a:bodyPr anchorCtr="0" anchor="ctr" bIns="45700" lIns="91425" spcFirstLastPara="1" rIns="91425" wrap="square" tIns="45700">
            <a:normAutofit/>
          </a:bodyPr>
          <a:lstStyle/>
          <a:p>
            <a:pPr indent="-241300" lvl="0" marL="342900" marR="0" rtl="0" algn="l">
              <a:lnSpc>
                <a:spcPct val="100000"/>
              </a:lnSpc>
              <a:spcBef>
                <a:spcPts val="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355600" lvl="0" marL="4572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none" cap="none" strike="noStrike">
              <a:solidFill>
                <a:srgbClr val="50B9C1"/>
              </a:solidFill>
              <a:latin typeface="Century Gothic"/>
              <a:ea typeface="Century Gothic"/>
              <a:cs typeface="Century Gothic"/>
              <a:sym typeface="Century Gothic"/>
            </a:endParaRPr>
          </a:p>
          <a:p>
            <a:pPr indent="-241300" lvl="0" marL="342900" marR="0" rtl="0" algn="l">
              <a:lnSpc>
                <a:spcPct val="100000"/>
              </a:lnSpc>
              <a:spcBef>
                <a:spcPts val="1000"/>
              </a:spcBef>
              <a:spcAft>
                <a:spcPts val="0"/>
              </a:spcAft>
              <a:buClr>
                <a:srgbClr val="8AD0D6"/>
              </a:buClr>
              <a:buSzPts val="1600"/>
              <a:buFont typeface="Noto Sans Symbols"/>
              <a:buNone/>
            </a:pPr>
            <a:r>
              <a:t/>
            </a:r>
            <a:endParaRPr b="0" i="0" sz="2000" u="sng" cap="none" strike="noStrike">
              <a:solidFill>
                <a:srgbClr val="50B9C1"/>
              </a:solidFill>
              <a:latin typeface="Century Gothic"/>
              <a:ea typeface="Century Gothic"/>
              <a:cs typeface="Century Gothic"/>
              <a:sym typeface="Century Gothic"/>
            </a:endParaRPr>
          </a:p>
        </p:txBody>
      </p:sp>
      <p:sp>
        <p:nvSpPr>
          <p:cNvPr id="467" name="Google Shape;467;p16"/>
          <p:cNvSpPr txBox="1"/>
          <p:nvPr/>
        </p:nvSpPr>
        <p:spPr>
          <a:xfrm>
            <a:off x="5105282" y="-33215"/>
            <a:ext cx="5214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16"/>
          <p:cNvSpPr txBox="1"/>
          <p:nvPr/>
        </p:nvSpPr>
        <p:spPr>
          <a:xfrm>
            <a:off x="4830734" y="888020"/>
            <a:ext cx="5772900" cy="535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Website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India: triple riding prosecutions by Delhi traffic police 2020 | Statista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Mission Road Safety on Twitter: "Tripple riding is not only dangerous for whoever rides but also to the other people around them. Don</a:t>
            </a:r>
            <a:r>
              <a:rPr lang="en-US" sz="1800" u="sng">
                <a:solidFill>
                  <a:schemeClr val="dk1"/>
                </a:solidFill>
                <a:latin typeface="Calibri"/>
                <a:ea typeface="Calibri"/>
                <a:cs typeface="Calibri"/>
                <a:sym typeface="Calibri"/>
                <a:hlinkClick r:id="rId5">
                  <a:extLst>
                    <a:ext uri="{A12FA001-AC4F-418D-AE19-62706E023703}">
                      <ahyp:hlinkClr val="tx"/>
                    </a:ext>
                  </a:extLst>
                </a:hlinkClick>
              </a:rPr>
              <a:t>• </a:t>
            </a:r>
            <a:r>
              <a:rPr lang="en-US" sz="1800" u="sng">
                <a:solidFill>
                  <a:schemeClr val="dk1"/>
                </a:solidFill>
                <a:latin typeface="Calibri"/>
                <a:ea typeface="Calibri"/>
                <a:cs typeface="Calibri"/>
                <a:sym typeface="Calibri"/>
                <a:hlinkClick r:id="rId6">
                  <a:extLst>
                    <a:ext uri="{A12FA001-AC4F-418D-AE19-62706E023703}">
                      <ahyp:hlinkClr val="tx"/>
                    </a:ext>
                  </a:extLst>
                </a:hlinkClick>
              </a:rPr>
              <a:t>'t indulge in tripple riding or over loading on two wheelers. https://t.co/CvVa1qxx77" / Twitter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7">
                  <a:extLst>
                    <a:ext uri="{A12FA001-AC4F-418D-AE19-62706E023703}">
                      <ahyp:hlinkClr val="tx"/>
                    </a:ext>
                  </a:extLst>
                </a:hlinkClick>
              </a:rPr>
              <a:t>SRM Institute of Science and Technology releases engineering rank list | The News Minute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8">
                  <a:extLst>
                    <a:ext uri="{A12FA001-AC4F-418D-AE19-62706E023703}">
                      <ahyp:hlinkClr val="tx"/>
                    </a:ext>
                  </a:extLst>
                </a:hlinkClick>
              </a:rPr>
              <a:t>Stanley focuses on the future of remote monitoring | SecurityWorldMarket.com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10;&#10;Description automatically generated" id="469" name="Google Shape;469;p16"/>
          <p:cNvPicPr preferRelativeResize="0"/>
          <p:nvPr/>
        </p:nvPicPr>
        <p:blipFill rotWithShape="1">
          <a:blip r:embed="rId9">
            <a:alphaModFix/>
          </a:blip>
          <a:srcRect b="0" l="0" r="0" t="0"/>
          <a:stretch/>
        </p:blipFill>
        <p:spPr>
          <a:xfrm>
            <a:off x="11119413" y="-4111"/>
            <a:ext cx="1074517" cy="1059588"/>
          </a:xfrm>
          <a:prstGeom prst="rect">
            <a:avLst/>
          </a:prstGeom>
          <a:noFill/>
          <a:ln>
            <a:noFill/>
          </a:ln>
        </p:spPr>
      </p:pic>
      <p:sp>
        <p:nvSpPr>
          <p:cNvPr id="470" name="Google Shape;470;p16"/>
          <p:cNvSpPr/>
          <p:nvPr/>
        </p:nvSpPr>
        <p:spPr>
          <a:xfrm>
            <a:off x="11619052" y="6338103"/>
            <a:ext cx="491924" cy="472632"/>
          </a:xfrm>
          <a:prstGeom prst="ellipse">
            <a:avLst/>
          </a:prstGeom>
          <a:solidFill>
            <a:schemeClr val="dk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 name="Shape 201"/>
        <p:cNvGrpSpPr/>
        <p:nvPr/>
      </p:nvGrpSpPr>
      <p:grpSpPr>
        <a:xfrm>
          <a:off x="0" y="0"/>
          <a:ext cx="0" cy="0"/>
          <a:chOff x="0" y="0"/>
          <a:chExt cx="0" cy="0"/>
        </a:xfrm>
      </p:grpSpPr>
      <p:sp>
        <p:nvSpPr>
          <p:cNvPr id="202" name="Google Shape;202;p2"/>
          <p:cNvSpPr txBox="1"/>
          <p:nvPr>
            <p:ph type="title"/>
          </p:nvPr>
        </p:nvSpPr>
        <p:spPr>
          <a:xfrm>
            <a:off x="565151" y="770889"/>
            <a:ext cx="4133560"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College Name</a:t>
            </a:r>
            <a:endParaRPr/>
          </a:p>
        </p:txBody>
      </p:sp>
      <p:sp>
        <p:nvSpPr>
          <p:cNvPr id="203" name="Google Shape;203;p2"/>
          <p:cNvSpPr txBox="1"/>
          <p:nvPr/>
        </p:nvSpPr>
        <p:spPr>
          <a:xfrm>
            <a:off x="4724400" y="3200400"/>
            <a:ext cx="27431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Logo&#10;&#10;Description automatically generated" id="204" name="Google Shape;204;p2"/>
          <p:cNvPicPr preferRelativeResize="0"/>
          <p:nvPr/>
        </p:nvPicPr>
        <p:blipFill rotWithShape="1">
          <a:blip r:embed="rId3">
            <a:alphaModFix/>
          </a:blip>
          <a:srcRect b="0" l="0" r="0" t="0"/>
          <a:stretch/>
        </p:blipFill>
        <p:spPr>
          <a:xfrm>
            <a:off x="4476919" y="1356968"/>
            <a:ext cx="3621078" cy="2076212"/>
          </a:xfrm>
          <a:prstGeom prst="rect">
            <a:avLst/>
          </a:prstGeom>
          <a:noFill/>
          <a:ln>
            <a:noFill/>
          </a:ln>
        </p:spPr>
      </p:pic>
      <p:pic>
        <p:nvPicPr>
          <p:cNvPr descr="Logo&#10;&#10;Description automatically generated" id="205" name="Google Shape;205;p2"/>
          <p:cNvPicPr preferRelativeResize="0"/>
          <p:nvPr/>
        </p:nvPicPr>
        <p:blipFill rotWithShape="1">
          <a:blip r:embed="rId4">
            <a:alphaModFix/>
          </a:blip>
          <a:srcRect b="0" l="0" r="0" t="0"/>
          <a:stretch/>
        </p:blipFill>
        <p:spPr>
          <a:xfrm>
            <a:off x="1839317" y="3859270"/>
            <a:ext cx="1817491" cy="1827136"/>
          </a:xfrm>
          <a:prstGeom prst="rect">
            <a:avLst/>
          </a:prstGeom>
          <a:noFill/>
          <a:ln>
            <a:noFill/>
          </a:ln>
        </p:spPr>
      </p:pic>
      <p:sp>
        <p:nvSpPr>
          <p:cNvPr id="206" name="Google Shape;206;p2"/>
          <p:cNvSpPr txBox="1"/>
          <p:nvPr/>
        </p:nvSpPr>
        <p:spPr>
          <a:xfrm>
            <a:off x="3402561" y="2940367"/>
            <a:ext cx="63602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SRM Institute of Science and Technology​</a:t>
            </a:r>
            <a:endParaRPr sz="2800">
              <a:solidFill>
                <a:schemeClr val="lt1"/>
              </a:solidFill>
              <a:latin typeface="Century Gothic"/>
              <a:ea typeface="Century Gothic"/>
              <a:cs typeface="Century Gothic"/>
              <a:sym typeface="Century Gothic"/>
            </a:endParaRPr>
          </a:p>
        </p:txBody>
      </p:sp>
      <p:sp>
        <p:nvSpPr>
          <p:cNvPr id="207" name="Google Shape;207;p2"/>
          <p:cNvSpPr txBox="1"/>
          <p:nvPr/>
        </p:nvSpPr>
        <p:spPr>
          <a:xfrm>
            <a:off x="1153558" y="5813028"/>
            <a:ext cx="434436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Calibri"/>
                <a:ea typeface="Calibri"/>
                <a:cs typeface="Calibri"/>
                <a:sym typeface="Calibri"/>
              </a:rPr>
              <a:t>Jadavpur University​</a:t>
            </a:r>
            <a:endParaRPr sz="1800">
              <a:solidFill>
                <a:schemeClr val="lt1"/>
              </a:solidFill>
              <a:latin typeface="Century Gothic"/>
              <a:ea typeface="Century Gothic"/>
              <a:cs typeface="Century Gothic"/>
              <a:sym typeface="Century Gothic"/>
            </a:endParaRPr>
          </a:p>
        </p:txBody>
      </p:sp>
      <p:sp>
        <p:nvSpPr>
          <p:cNvPr id="208" name="Google Shape;208;p2"/>
          <p:cNvSpPr txBox="1"/>
          <p:nvPr/>
        </p:nvSpPr>
        <p:spPr>
          <a:xfrm>
            <a:off x="5288336" y="5908691"/>
            <a:ext cx="72754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Indian Institute of Engineering Science and Technology</a:t>
            </a:r>
            <a:endParaRPr sz="2400">
              <a:solidFill>
                <a:schemeClr val="lt1"/>
              </a:solidFill>
              <a:latin typeface="Calibri"/>
              <a:ea typeface="Calibri"/>
              <a:cs typeface="Calibri"/>
              <a:sym typeface="Calibri"/>
            </a:endParaRPr>
          </a:p>
        </p:txBody>
      </p:sp>
      <p:pic>
        <p:nvPicPr>
          <p:cNvPr descr="A picture containing sunburst chart&#10;&#10;Description automatically generated" id="209" name="Google Shape;209;p2"/>
          <p:cNvPicPr preferRelativeResize="0"/>
          <p:nvPr/>
        </p:nvPicPr>
        <p:blipFill rotWithShape="1">
          <a:blip r:embed="rId5">
            <a:alphaModFix/>
          </a:blip>
          <a:srcRect b="0" l="0" r="0" t="0"/>
          <a:stretch/>
        </p:blipFill>
        <p:spPr>
          <a:xfrm>
            <a:off x="8887428" y="4026121"/>
            <a:ext cx="1660968" cy="1660847"/>
          </a:xfrm>
          <a:prstGeom prst="rect">
            <a:avLst/>
          </a:prstGeom>
          <a:noFill/>
          <a:ln>
            <a:noFill/>
          </a:ln>
        </p:spPr>
      </p:pic>
      <p:pic>
        <p:nvPicPr>
          <p:cNvPr descr="Icon&#10;&#10;Description automatically generated" id="210" name="Google Shape;210;p2"/>
          <p:cNvPicPr preferRelativeResize="0"/>
          <p:nvPr/>
        </p:nvPicPr>
        <p:blipFill rotWithShape="1">
          <a:blip r:embed="rId6">
            <a:alphaModFix/>
          </a:blip>
          <a:srcRect b="0" l="0" r="0" t="0"/>
          <a:stretch/>
        </p:blipFill>
        <p:spPr>
          <a:xfrm>
            <a:off x="11119413" y="-4111"/>
            <a:ext cx="1074517" cy="1059588"/>
          </a:xfrm>
          <a:prstGeom prst="rect">
            <a:avLst/>
          </a:prstGeom>
          <a:noFill/>
          <a:ln>
            <a:noFill/>
          </a:ln>
        </p:spPr>
      </p:pic>
      <p:sp>
        <p:nvSpPr>
          <p:cNvPr id="211" name="Google Shape;211;p2"/>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grpSp>
        <p:nvGrpSpPr>
          <p:cNvPr id="216" name="Google Shape;216;p3"/>
          <p:cNvGrpSpPr/>
          <p:nvPr/>
        </p:nvGrpSpPr>
        <p:grpSpPr>
          <a:xfrm>
            <a:off x="4689316" y="1189485"/>
            <a:ext cx="6104761" cy="5455633"/>
            <a:chOff x="0" y="4268"/>
            <a:chExt cx="6104761" cy="5455633"/>
          </a:xfrm>
        </p:grpSpPr>
        <p:sp>
          <p:nvSpPr>
            <p:cNvPr id="217" name="Google Shape;217;p3"/>
            <p:cNvSpPr/>
            <p:nvPr/>
          </p:nvSpPr>
          <p:spPr>
            <a:xfrm>
              <a:off x="0" y="4268"/>
              <a:ext cx="6104761" cy="90927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275054" y="208855"/>
              <a:ext cx="500099" cy="500099"/>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050209" y="4268"/>
              <a:ext cx="5054551" cy="909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txBox="1"/>
            <p:nvPr/>
          </p:nvSpPr>
          <p:spPr>
            <a:xfrm>
              <a:off x="1050209" y="4268"/>
              <a:ext cx="5054551" cy="909272"/>
            </a:xfrm>
            <a:prstGeom prst="rect">
              <a:avLst/>
            </a:pr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NAME                Dr K. Kalimuthu.</a:t>
              </a:r>
              <a:endParaRPr b="0" i="0" sz="1900">
                <a:solidFill>
                  <a:schemeClr val="lt1"/>
                </a:solidFill>
                <a:latin typeface="Century Gothic"/>
                <a:ea typeface="Century Gothic"/>
                <a:cs typeface="Century Gothic"/>
                <a:sym typeface="Century Gothic"/>
              </a:endParaRPr>
            </a:p>
          </p:txBody>
        </p:sp>
        <p:sp>
          <p:nvSpPr>
            <p:cNvPr id="221" name="Google Shape;221;p3"/>
            <p:cNvSpPr/>
            <p:nvPr/>
          </p:nvSpPr>
          <p:spPr>
            <a:xfrm>
              <a:off x="0" y="1140858"/>
              <a:ext cx="6104761" cy="90927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75054" y="1345445"/>
              <a:ext cx="500099" cy="50009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1050209" y="1140858"/>
              <a:ext cx="5054551" cy="909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txBox="1"/>
            <p:nvPr/>
          </p:nvSpPr>
          <p:spPr>
            <a:xfrm>
              <a:off x="1050209" y="1140858"/>
              <a:ext cx="5054551" cy="909272"/>
            </a:xfrm>
            <a:prstGeom prst="rect">
              <a:avLst/>
            </a:pr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EMAIL ID          </a:t>
              </a:r>
              <a:r>
                <a:rPr b="0" i="0" lang="en-US" sz="1900" u="sng">
                  <a:solidFill>
                    <a:schemeClr val="lt1"/>
                  </a:solidFill>
                  <a:latin typeface="Century Gothic"/>
                  <a:ea typeface="Century Gothic"/>
                  <a:cs typeface="Century Gothic"/>
                  <a:sym typeface="Century Gothic"/>
                  <a:hlinkClick r:id="rId5">
                    <a:extLst>
                      <a:ext uri="{A12FA001-AC4F-418D-AE19-62706E023703}">
                        <ahyp:hlinkClr val="tx"/>
                      </a:ext>
                    </a:extLst>
                  </a:hlinkClick>
                </a:rPr>
                <a:t>kalimutk@srmist.edu.in</a:t>
              </a:r>
              <a:r>
                <a:rPr b="0" lang="en-US" sz="1900">
                  <a:solidFill>
                    <a:schemeClr val="lt1"/>
                  </a:solidFill>
                  <a:latin typeface="Century Gothic"/>
                  <a:ea typeface="Century Gothic"/>
                  <a:cs typeface="Century Gothic"/>
                  <a:sym typeface="Century Gothic"/>
                </a:rPr>
                <a:t> .</a:t>
              </a:r>
              <a:endParaRPr b="1" sz="1900">
                <a:solidFill>
                  <a:schemeClr val="lt1"/>
                </a:solidFill>
                <a:latin typeface="Century Gothic"/>
                <a:ea typeface="Century Gothic"/>
                <a:cs typeface="Century Gothic"/>
                <a:sym typeface="Century Gothic"/>
              </a:endParaRPr>
            </a:p>
          </p:txBody>
        </p:sp>
        <p:sp>
          <p:nvSpPr>
            <p:cNvPr id="225" name="Google Shape;225;p3"/>
            <p:cNvSpPr/>
            <p:nvPr/>
          </p:nvSpPr>
          <p:spPr>
            <a:xfrm>
              <a:off x="0" y="2277448"/>
              <a:ext cx="6104761" cy="90927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275054" y="2482035"/>
              <a:ext cx="500099" cy="500099"/>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1050209" y="2277448"/>
              <a:ext cx="5054551" cy="909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txBox="1"/>
            <p:nvPr/>
          </p:nvSpPr>
          <p:spPr>
            <a:xfrm>
              <a:off x="1050209" y="2277448"/>
              <a:ext cx="5054551" cy="909272"/>
            </a:xfrm>
            <a:prstGeom prst="rect">
              <a:avLst/>
            </a:pr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DISCIPLINE      Electronics</a:t>
              </a:r>
              <a:r>
                <a:rPr lang="en-US" sz="1900">
                  <a:solidFill>
                    <a:schemeClr val="lt1"/>
                  </a:solidFill>
                  <a:latin typeface="Century Gothic"/>
                  <a:ea typeface="Century Gothic"/>
                  <a:cs typeface="Century Gothic"/>
                  <a:sym typeface="Century Gothic"/>
                </a:rPr>
                <a:t> and communication engineering.</a:t>
              </a:r>
              <a:endParaRPr sz="1900">
                <a:solidFill>
                  <a:schemeClr val="lt1"/>
                </a:solidFill>
                <a:latin typeface="Century Gothic"/>
                <a:ea typeface="Century Gothic"/>
                <a:cs typeface="Century Gothic"/>
                <a:sym typeface="Century Gothic"/>
              </a:endParaRPr>
            </a:p>
          </p:txBody>
        </p:sp>
        <p:sp>
          <p:nvSpPr>
            <p:cNvPr id="229" name="Google Shape;229;p3"/>
            <p:cNvSpPr/>
            <p:nvPr/>
          </p:nvSpPr>
          <p:spPr>
            <a:xfrm>
              <a:off x="0" y="3414039"/>
              <a:ext cx="6104761" cy="90927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75054" y="3618625"/>
              <a:ext cx="500099" cy="500099"/>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050209" y="3414039"/>
              <a:ext cx="5054551" cy="909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txBox="1"/>
            <p:nvPr/>
          </p:nvSpPr>
          <p:spPr>
            <a:xfrm>
              <a:off x="1050209" y="3414039"/>
              <a:ext cx="5054551" cy="909272"/>
            </a:xfrm>
            <a:prstGeom prst="rect">
              <a:avLst/>
            </a:pr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YEAR               Not applicable</a:t>
              </a:r>
              <a:r>
                <a:rPr lang="en-US" sz="1900">
                  <a:solidFill>
                    <a:schemeClr val="lt1"/>
                  </a:solidFill>
                  <a:latin typeface="Century Gothic"/>
                  <a:ea typeface="Century Gothic"/>
                  <a:cs typeface="Century Gothic"/>
                  <a:sym typeface="Century Gothic"/>
                </a:rPr>
                <a:t>.</a:t>
              </a:r>
              <a:endParaRPr/>
            </a:p>
          </p:txBody>
        </p:sp>
        <p:sp>
          <p:nvSpPr>
            <p:cNvPr id="233" name="Google Shape;233;p3"/>
            <p:cNvSpPr/>
            <p:nvPr/>
          </p:nvSpPr>
          <p:spPr>
            <a:xfrm>
              <a:off x="0" y="4550629"/>
              <a:ext cx="6104761" cy="90927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275054" y="4755215"/>
              <a:ext cx="500099" cy="500099"/>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050209" y="4550629"/>
              <a:ext cx="5054551" cy="9092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txBox="1"/>
            <p:nvPr/>
          </p:nvSpPr>
          <p:spPr>
            <a:xfrm>
              <a:off x="1050209" y="4550629"/>
              <a:ext cx="5054551" cy="909272"/>
            </a:xfrm>
            <a:prstGeom prst="rect">
              <a:avLst/>
            </a:prstGeom>
            <a:noFill/>
            <a:ln>
              <a:noFill/>
            </a:ln>
          </p:spPr>
          <p:txBody>
            <a:bodyPr anchorCtr="0" anchor="ctr" bIns="96225" lIns="96225" spcFirstLastPara="1" rIns="96225" wrap="square" tIns="9622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MOBILE</a:t>
              </a:r>
              <a:r>
                <a:rPr lang="en-US" sz="1900">
                  <a:solidFill>
                    <a:schemeClr val="lt1"/>
                  </a:solidFill>
                  <a:latin typeface="Century Gothic"/>
                  <a:ea typeface="Century Gothic"/>
                  <a:cs typeface="Century Gothic"/>
                  <a:sym typeface="Century Gothic"/>
                </a:rPr>
                <a:t>           98416 </a:t>
              </a:r>
              <a:r>
                <a:rPr b="0" lang="en-US" sz="1900">
                  <a:solidFill>
                    <a:schemeClr val="lt1"/>
                  </a:solidFill>
                  <a:latin typeface="Century Gothic"/>
                  <a:ea typeface="Century Gothic"/>
                  <a:cs typeface="Century Gothic"/>
                  <a:sym typeface="Century Gothic"/>
                </a:rPr>
                <a:t>31531</a:t>
              </a:r>
              <a:endParaRPr/>
            </a:p>
          </p:txBody>
        </p:sp>
      </p:grpSp>
      <p:pic>
        <p:nvPicPr>
          <p:cNvPr descr="Icon&#10;&#10;Description automatically generated" id="237" name="Google Shape;237;p3"/>
          <p:cNvPicPr preferRelativeResize="0"/>
          <p:nvPr/>
        </p:nvPicPr>
        <p:blipFill rotWithShape="1">
          <a:blip r:embed="rId9">
            <a:alphaModFix/>
          </a:blip>
          <a:srcRect b="0" l="0" r="0" t="0"/>
          <a:stretch/>
        </p:blipFill>
        <p:spPr>
          <a:xfrm>
            <a:off x="11119413" y="-4111"/>
            <a:ext cx="1074517" cy="1059588"/>
          </a:xfrm>
          <a:prstGeom prst="rect">
            <a:avLst/>
          </a:prstGeom>
          <a:noFill/>
          <a:ln>
            <a:noFill/>
          </a:ln>
        </p:spPr>
      </p:pic>
      <p:sp>
        <p:nvSpPr>
          <p:cNvPr id="238" name="Google Shape;238;p3"/>
          <p:cNvSpPr/>
          <p:nvPr/>
        </p:nvSpPr>
        <p:spPr>
          <a:xfrm>
            <a:off x="565151" y="770889"/>
            <a:ext cx="6303813" cy="339546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PROFESSOR IN  CHARGE</a:t>
            </a:r>
            <a:endParaRPr/>
          </a:p>
        </p:txBody>
      </p:sp>
      <p:pic>
        <p:nvPicPr>
          <p:cNvPr id="239" name="Google Shape;239;p3"/>
          <p:cNvPicPr preferRelativeResize="0"/>
          <p:nvPr/>
        </p:nvPicPr>
        <p:blipFill rotWithShape="1">
          <a:blip r:embed="rId10">
            <a:alphaModFix/>
          </a:blip>
          <a:srcRect b="0" l="0" r="0" t="0"/>
          <a:stretch/>
        </p:blipFill>
        <p:spPr>
          <a:xfrm>
            <a:off x="567159" y="1453577"/>
            <a:ext cx="3927094" cy="5050838"/>
          </a:xfrm>
          <a:prstGeom prst="rect">
            <a:avLst/>
          </a:prstGeom>
          <a:noFill/>
          <a:ln>
            <a:noFill/>
          </a:ln>
        </p:spPr>
      </p:pic>
      <p:pic>
        <p:nvPicPr>
          <p:cNvPr id="240" name="Google Shape;240;p3"/>
          <p:cNvPicPr preferRelativeResize="0"/>
          <p:nvPr/>
        </p:nvPicPr>
        <p:blipFill rotWithShape="1">
          <a:blip r:embed="rId11">
            <a:alphaModFix/>
          </a:blip>
          <a:srcRect b="0" l="0" r="0" t="0"/>
          <a:stretch/>
        </p:blipFill>
        <p:spPr>
          <a:xfrm>
            <a:off x="570978" y="4371"/>
            <a:ext cx="1676400" cy="962025"/>
          </a:xfrm>
          <a:prstGeom prst="rect">
            <a:avLst/>
          </a:prstGeom>
          <a:noFill/>
          <a:ln>
            <a:noFill/>
          </a:ln>
        </p:spPr>
      </p:pic>
      <p:sp>
        <p:nvSpPr>
          <p:cNvPr id="241" name="Google Shape;241;p3"/>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4"/>
          <p:cNvSpPr txBox="1"/>
          <p:nvPr>
            <p:ph type="ctrTitle"/>
          </p:nvPr>
        </p:nvSpPr>
        <p:spPr>
          <a:xfrm>
            <a:off x="4739751" y="768334"/>
            <a:ext cx="6479629" cy="286640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lang="en-US"/>
              <a:t>Team member details</a:t>
            </a:r>
            <a:endParaRPr/>
          </a:p>
        </p:txBody>
      </p:sp>
      <p:pic>
        <p:nvPicPr>
          <p:cNvPr descr="Large skydiving group mid-air" id="247" name="Google Shape;247;p4"/>
          <p:cNvPicPr preferRelativeResize="0"/>
          <p:nvPr/>
        </p:nvPicPr>
        <p:blipFill rotWithShape="1">
          <a:blip r:embed="rId3">
            <a:alphaModFix/>
          </a:blip>
          <a:srcRect b="3" l="30575" r="28897" t="0"/>
          <a:stretch/>
        </p:blipFill>
        <p:spPr>
          <a:xfrm>
            <a:off x="20" y="1"/>
            <a:ext cx="4173349" cy="6857999"/>
          </a:xfrm>
          <a:prstGeom prst="rect">
            <a:avLst/>
          </a:prstGeom>
          <a:noFill/>
          <a:ln>
            <a:noFill/>
          </a:ln>
        </p:spPr>
      </p:pic>
      <p:pic>
        <p:nvPicPr>
          <p:cNvPr descr="Icon&#10;&#10;Description automatically generated" id="248" name="Google Shape;248;p4"/>
          <p:cNvPicPr preferRelativeResize="0"/>
          <p:nvPr/>
        </p:nvPicPr>
        <p:blipFill rotWithShape="1">
          <a:blip r:embed="rId4">
            <a:alphaModFix/>
          </a:blip>
          <a:srcRect b="0" l="0" r="0" t="0"/>
          <a:stretch/>
        </p:blipFill>
        <p:spPr>
          <a:xfrm>
            <a:off x="11119413" y="-4111"/>
            <a:ext cx="1074517" cy="1059588"/>
          </a:xfrm>
          <a:prstGeom prst="rect">
            <a:avLst/>
          </a:prstGeom>
          <a:noFill/>
          <a:ln>
            <a:noFill/>
          </a:ln>
        </p:spPr>
      </p:pic>
      <p:sp>
        <p:nvSpPr>
          <p:cNvPr id="249" name="Google Shape;249;p4"/>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sp>
        <p:nvSpPr>
          <p:cNvPr id="254" name="Google Shape;254;p5"/>
          <p:cNvSpPr txBox="1"/>
          <p:nvPr>
            <p:ph type="title"/>
          </p:nvPr>
        </p:nvSpPr>
        <p:spPr>
          <a:xfrm>
            <a:off x="565151" y="770889"/>
            <a:ext cx="5333970"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TEAM MEMBER 1</a:t>
            </a:r>
            <a:endParaRPr/>
          </a:p>
        </p:txBody>
      </p:sp>
      <p:pic>
        <p:nvPicPr>
          <p:cNvPr descr="Logo&#10;&#10;Description automatically generated" id="255" name="Google Shape;255;p5"/>
          <p:cNvPicPr preferRelativeResize="0"/>
          <p:nvPr/>
        </p:nvPicPr>
        <p:blipFill rotWithShape="1">
          <a:blip r:embed="rId3">
            <a:alphaModFix/>
          </a:blip>
          <a:srcRect b="0" l="0" r="0" t="0"/>
          <a:stretch/>
        </p:blipFill>
        <p:spPr>
          <a:xfrm>
            <a:off x="568304" y="67186"/>
            <a:ext cx="1669107" cy="959309"/>
          </a:xfrm>
          <a:prstGeom prst="rect">
            <a:avLst/>
          </a:prstGeom>
          <a:noFill/>
          <a:ln>
            <a:noFill/>
          </a:ln>
        </p:spPr>
      </p:pic>
      <p:pic>
        <p:nvPicPr>
          <p:cNvPr id="256" name="Google Shape;256;p5"/>
          <p:cNvPicPr preferRelativeResize="0"/>
          <p:nvPr/>
        </p:nvPicPr>
        <p:blipFill rotWithShape="1">
          <a:blip r:embed="rId4">
            <a:alphaModFix/>
          </a:blip>
          <a:srcRect b="0" l="0" r="0" t="0"/>
          <a:stretch/>
        </p:blipFill>
        <p:spPr>
          <a:xfrm>
            <a:off x="569934" y="1827755"/>
            <a:ext cx="4371584" cy="4382022"/>
          </a:xfrm>
          <a:prstGeom prst="rect">
            <a:avLst/>
          </a:prstGeom>
          <a:noFill/>
          <a:ln>
            <a:noFill/>
          </a:ln>
        </p:spPr>
      </p:pic>
      <p:grpSp>
        <p:nvGrpSpPr>
          <p:cNvPr id="257" name="Google Shape;257;p5"/>
          <p:cNvGrpSpPr/>
          <p:nvPr/>
        </p:nvGrpSpPr>
        <p:grpSpPr>
          <a:xfrm>
            <a:off x="5837535" y="1191493"/>
            <a:ext cx="6209144" cy="5657476"/>
            <a:chOff x="0" y="4426"/>
            <a:chExt cx="6209144" cy="5657476"/>
          </a:xfrm>
        </p:grpSpPr>
        <p:sp>
          <p:nvSpPr>
            <p:cNvPr id="258" name="Google Shape;258;p5"/>
            <p:cNvSpPr/>
            <p:nvPr/>
          </p:nvSpPr>
          <p:spPr>
            <a:xfrm>
              <a:off x="0" y="4426"/>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285231" y="216582"/>
              <a:ext cx="518601" cy="51860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1089064" y="4426"/>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txBox="1"/>
            <p:nvPr/>
          </p:nvSpPr>
          <p:spPr>
            <a:xfrm>
              <a:off x="1089064" y="4426"/>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NAME                  Aryan </a:t>
              </a:r>
              <a:r>
                <a:rPr lang="en-US" sz="1800">
                  <a:solidFill>
                    <a:schemeClr val="lt1"/>
                  </a:solidFill>
                  <a:latin typeface="Century Gothic"/>
                  <a:ea typeface="Century Gothic"/>
                  <a:cs typeface="Century Gothic"/>
                  <a:sym typeface="Century Gothic"/>
                </a:rPr>
                <a:t>N</a:t>
              </a:r>
              <a:endParaRPr/>
            </a:p>
          </p:txBody>
        </p:sp>
        <p:sp>
          <p:nvSpPr>
            <p:cNvPr id="262" name="Google Shape;262;p5"/>
            <p:cNvSpPr/>
            <p:nvPr/>
          </p:nvSpPr>
          <p:spPr>
            <a:xfrm>
              <a:off x="0" y="1183067"/>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285231" y="1395223"/>
              <a:ext cx="518601" cy="51860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1089064" y="1183067"/>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txBox="1"/>
            <p:nvPr/>
          </p:nvSpPr>
          <p:spPr>
            <a:xfrm>
              <a:off x="1089064" y="1183067"/>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EMAIL ID          </a:t>
              </a:r>
              <a:r>
                <a:rPr b="0" i="0" lang="en-US" sz="1800" u="sng">
                  <a:solidFill>
                    <a:schemeClr val="lt1"/>
                  </a:solidFill>
                  <a:latin typeface="Century Gothic"/>
                  <a:ea typeface="Century Gothic"/>
                  <a:cs typeface="Century Gothic"/>
                  <a:sym typeface="Century Gothic"/>
                  <a:hlinkClick r:id="rId7">
                    <a:extLst>
                      <a:ext uri="{A12FA001-AC4F-418D-AE19-62706E023703}">
                        <ahyp:hlinkClr val="tx"/>
                      </a:ext>
                    </a:extLst>
                  </a:hlinkClick>
                </a:rPr>
                <a:t>panakalaryan@gmail.com</a:t>
              </a:r>
              <a:r>
                <a:rPr lang="en-US" sz="1800">
                  <a:solidFill>
                    <a:schemeClr val="lt1"/>
                  </a:solidFill>
                  <a:latin typeface="Century Gothic"/>
                  <a:ea typeface="Century Gothic"/>
                  <a:cs typeface="Century Gothic"/>
                  <a:sym typeface="Century Gothic"/>
                </a:rPr>
                <a:t> </a:t>
              </a:r>
              <a:endParaRPr/>
            </a:p>
          </p:txBody>
        </p:sp>
        <p:sp>
          <p:nvSpPr>
            <p:cNvPr id="266" name="Google Shape;266;p5"/>
            <p:cNvSpPr/>
            <p:nvPr/>
          </p:nvSpPr>
          <p:spPr>
            <a:xfrm>
              <a:off x="0" y="2361708"/>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285231" y="2573864"/>
              <a:ext cx="518601" cy="518601"/>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1089064" y="2361708"/>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txBox="1"/>
            <p:nvPr/>
          </p:nvSpPr>
          <p:spPr>
            <a:xfrm>
              <a:off x="1089064" y="2361708"/>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DISCIPLINE      CSE Cloud </a:t>
              </a:r>
              <a:r>
                <a:rPr lang="en-US" sz="1800">
                  <a:solidFill>
                    <a:schemeClr val="lt1"/>
                  </a:solidFill>
                  <a:latin typeface="Century Gothic"/>
                  <a:ea typeface="Century Gothic"/>
                  <a:cs typeface="Century Gothic"/>
                  <a:sym typeface="Century Gothic"/>
                </a:rPr>
                <a:t>Computing</a:t>
              </a:r>
              <a:endParaRPr/>
            </a:p>
          </p:txBody>
        </p:sp>
        <p:sp>
          <p:nvSpPr>
            <p:cNvPr id="270" name="Google Shape;270;p5"/>
            <p:cNvSpPr/>
            <p:nvPr/>
          </p:nvSpPr>
          <p:spPr>
            <a:xfrm>
              <a:off x="0" y="3540349"/>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285231" y="3752504"/>
              <a:ext cx="518601" cy="518601"/>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089064" y="3540349"/>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txBox="1"/>
            <p:nvPr/>
          </p:nvSpPr>
          <p:spPr>
            <a:xfrm>
              <a:off x="1089064" y="3540349"/>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YEAR               3rd year</a:t>
              </a:r>
              <a:r>
                <a:rPr lang="en-US" sz="1800">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p:txBody>
        </p:sp>
        <p:sp>
          <p:nvSpPr>
            <p:cNvPr id="274" name="Google Shape;274;p5"/>
            <p:cNvSpPr/>
            <p:nvPr/>
          </p:nvSpPr>
          <p:spPr>
            <a:xfrm>
              <a:off x="0" y="4718990"/>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85231" y="4931145"/>
              <a:ext cx="518601" cy="518601"/>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089064" y="4718990"/>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txBox="1"/>
            <p:nvPr/>
          </p:nvSpPr>
          <p:spPr>
            <a:xfrm>
              <a:off x="1089064" y="4718990"/>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MOBILE</a:t>
              </a:r>
              <a:r>
                <a:rPr lang="en-US" sz="1800">
                  <a:solidFill>
                    <a:schemeClr val="lt1"/>
                  </a:solidFill>
                  <a:latin typeface="Century Gothic"/>
                  <a:ea typeface="Century Gothic"/>
                  <a:cs typeface="Century Gothic"/>
                  <a:sym typeface="Century Gothic"/>
                </a:rPr>
                <a:t>           9978115598</a:t>
              </a:r>
              <a:endParaRPr/>
            </a:p>
          </p:txBody>
        </p:sp>
      </p:grpSp>
      <p:pic>
        <p:nvPicPr>
          <p:cNvPr descr="Icon&#10;&#10;Description automatically generated" id="278" name="Google Shape;278;p5"/>
          <p:cNvPicPr preferRelativeResize="0"/>
          <p:nvPr/>
        </p:nvPicPr>
        <p:blipFill rotWithShape="1">
          <a:blip r:embed="rId11">
            <a:alphaModFix/>
          </a:blip>
          <a:srcRect b="0" l="0" r="0" t="0"/>
          <a:stretch/>
        </p:blipFill>
        <p:spPr>
          <a:xfrm>
            <a:off x="11119413" y="-4111"/>
            <a:ext cx="1074517" cy="1059588"/>
          </a:xfrm>
          <a:prstGeom prst="rect">
            <a:avLst/>
          </a:prstGeom>
          <a:noFill/>
          <a:ln>
            <a:noFill/>
          </a:ln>
        </p:spPr>
      </p:pic>
      <p:sp>
        <p:nvSpPr>
          <p:cNvPr id="279" name="Google Shape;279;p5"/>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sp>
        <p:nvSpPr>
          <p:cNvPr id="284" name="Google Shape;284;p6"/>
          <p:cNvSpPr txBox="1"/>
          <p:nvPr>
            <p:ph type="title"/>
          </p:nvPr>
        </p:nvSpPr>
        <p:spPr>
          <a:xfrm>
            <a:off x="565151" y="770889"/>
            <a:ext cx="4801614"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TEAM MEMBER 2</a:t>
            </a:r>
            <a:endParaRPr/>
          </a:p>
        </p:txBody>
      </p:sp>
      <p:pic>
        <p:nvPicPr>
          <p:cNvPr id="285" name="Google Shape;285;p6"/>
          <p:cNvPicPr preferRelativeResize="0"/>
          <p:nvPr/>
        </p:nvPicPr>
        <p:blipFill rotWithShape="1">
          <a:blip r:embed="rId3">
            <a:alphaModFix/>
          </a:blip>
          <a:srcRect b="0" l="0" r="0" t="0"/>
          <a:stretch/>
        </p:blipFill>
        <p:spPr>
          <a:xfrm>
            <a:off x="486427" y="1921701"/>
            <a:ext cx="4569912" cy="4580350"/>
          </a:xfrm>
          <a:prstGeom prst="rect">
            <a:avLst/>
          </a:prstGeom>
          <a:noFill/>
          <a:ln>
            <a:noFill/>
          </a:ln>
        </p:spPr>
      </p:pic>
      <p:pic>
        <p:nvPicPr>
          <p:cNvPr descr="Logo&#10;&#10;Description automatically generated" id="286" name="Google Shape;286;p6"/>
          <p:cNvPicPr preferRelativeResize="0"/>
          <p:nvPr/>
        </p:nvPicPr>
        <p:blipFill rotWithShape="1">
          <a:blip r:embed="rId4">
            <a:alphaModFix/>
          </a:blip>
          <a:srcRect b="0" l="0" r="0" t="0"/>
          <a:stretch/>
        </p:blipFill>
        <p:spPr>
          <a:xfrm>
            <a:off x="489863" y="2232"/>
            <a:ext cx="846724" cy="845931"/>
          </a:xfrm>
          <a:prstGeom prst="rect">
            <a:avLst/>
          </a:prstGeom>
          <a:noFill/>
          <a:ln>
            <a:noFill/>
          </a:ln>
        </p:spPr>
      </p:pic>
      <p:grpSp>
        <p:nvGrpSpPr>
          <p:cNvPr id="287" name="Google Shape;287;p6"/>
          <p:cNvGrpSpPr/>
          <p:nvPr/>
        </p:nvGrpSpPr>
        <p:grpSpPr>
          <a:xfrm>
            <a:off x="5837535" y="1191493"/>
            <a:ext cx="6209144" cy="5657476"/>
            <a:chOff x="0" y="4426"/>
            <a:chExt cx="6209144" cy="5657476"/>
          </a:xfrm>
        </p:grpSpPr>
        <p:sp>
          <p:nvSpPr>
            <p:cNvPr id="288" name="Google Shape;288;p6"/>
            <p:cNvSpPr/>
            <p:nvPr/>
          </p:nvSpPr>
          <p:spPr>
            <a:xfrm>
              <a:off x="0" y="4426"/>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285231" y="216582"/>
              <a:ext cx="518601" cy="51860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089064" y="4426"/>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txBox="1"/>
            <p:nvPr/>
          </p:nvSpPr>
          <p:spPr>
            <a:xfrm>
              <a:off x="1089064" y="4426"/>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NAME                  Abhishek </a:t>
              </a:r>
              <a:r>
                <a:rPr lang="en-US" sz="1900">
                  <a:solidFill>
                    <a:schemeClr val="lt1"/>
                  </a:solidFill>
                  <a:latin typeface="Century Gothic"/>
                  <a:ea typeface="Century Gothic"/>
                  <a:cs typeface="Century Gothic"/>
                  <a:sym typeface="Century Gothic"/>
                </a:rPr>
                <a:t>Sarkar</a:t>
              </a:r>
              <a:endParaRPr/>
            </a:p>
          </p:txBody>
        </p:sp>
        <p:sp>
          <p:nvSpPr>
            <p:cNvPr id="292" name="Google Shape;292;p6"/>
            <p:cNvSpPr/>
            <p:nvPr/>
          </p:nvSpPr>
          <p:spPr>
            <a:xfrm>
              <a:off x="0" y="1183067"/>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285231" y="1395223"/>
              <a:ext cx="518601" cy="51860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1089064" y="1183067"/>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txBox="1"/>
            <p:nvPr/>
          </p:nvSpPr>
          <p:spPr>
            <a:xfrm>
              <a:off x="1089064" y="1183067"/>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EMAIL ID          </a:t>
              </a:r>
              <a:r>
                <a:rPr b="0" i="0" lang="en-US" sz="1900" u="sng">
                  <a:solidFill>
                    <a:schemeClr val="lt1"/>
                  </a:solidFill>
                  <a:latin typeface="Century Gothic"/>
                  <a:ea typeface="Century Gothic"/>
                  <a:cs typeface="Century Gothic"/>
                  <a:sym typeface="Century Gothic"/>
                  <a:hlinkClick r:id="rId7">
                    <a:extLst>
                      <a:ext uri="{A12FA001-AC4F-418D-AE19-62706E023703}">
                        <ahyp:hlinkClr val="tx"/>
                      </a:ext>
                    </a:extLst>
                  </a:hlinkClick>
                </a:rPr>
                <a:t>abhisrkr007@gmail.com</a:t>
              </a:r>
              <a:r>
                <a:rPr lang="en-US" sz="1900">
                  <a:solidFill>
                    <a:schemeClr val="lt1"/>
                  </a:solidFill>
                  <a:latin typeface="Century Gothic"/>
                  <a:ea typeface="Century Gothic"/>
                  <a:cs typeface="Century Gothic"/>
                  <a:sym typeface="Century Gothic"/>
                </a:rPr>
                <a:t>   </a:t>
              </a:r>
              <a:endParaRPr sz="1900">
                <a:solidFill>
                  <a:schemeClr val="lt1"/>
                </a:solidFill>
                <a:latin typeface="Century Gothic"/>
                <a:ea typeface="Century Gothic"/>
                <a:cs typeface="Century Gothic"/>
                <a:sym typeface="Century Gothic"/>
              </a:endParaRPr>
            </a:p>
          </p:txBody>
        </p:sp>
        <p:sp>
          <p:nvSpPr>
            <p:cNvPr id="296" name="Google Shape;296;p6"/>
            <p:cNvSpPr/>
            <p:nvPr/>
          </p:nvSpPr>
          <p:spPr>
            <a:xfrm>
              <a:off x="0" y="2361708"/>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285231" y="2573864"/>
              <a:ext cx="518601" cy="518601"/>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1089064" y="2361708"/>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txBox="1"/>
            <p:nvPr/>
          </p:nvSpPr>
          <p:spPr>
            <a:xfrm>
              <a:off x="1089064" y="2361708"/>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DISCIPLINE      Electronics and telecommunication engineering</a:t>
              </a:r>
              <a:endParaRPr/>
            </a:p>
          </p:txBody>
        </p:sp>
        <p:sp>
          <p:nvSpPr>
            <p:cNvPr id="300" name="Google Shape;300;p6"/>
            <p:cNvSpPr/>
            <p:nvPr/>
          </p:nvSpPr>
          <p:spPr>
            <a:xfrm>
              <a:off x="0" y="3540349"/>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285231" y="3752504"/>
              <a:ext cx="518601" cy="518601"/>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1089064" y="3540349"/>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txBox="1"/>
            <p:nvPr/>
          </p:nvSpPr>
          <p:spPr>
            <a:xfrm>
              <a:off x="1089064" y="3540349"/>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YEAR               3rd year</a:t>
              </a:r>
              <a:r>
                <a:rPr lang="en-US" sz="1900">
                  <a:solidFill>
                    <a:schemeClr val="lt1"/>
                  </a:solidFill>
                  <a:latin typeface="Century Gothic"/>
                  <a:ea typeface="Century Gothic"/>
                  <a:cs typeface="Century Gothic"/>
                  <a:sym typeface="Century Gothic"/>
                </a:rPr>
                <a:t> </a:t>
              </a:r>
              <a:endParaRPr sz="1900">
                <a:solidFill>
                  <a:schemeClr val="lt1"/>
                </a:solidFill>
                <a:latin typeface="Century Gothic"/>
                <a:ea typeface="Century Gothic"/>
                <a:cs typeface="Century Gothic"/>
                <a:sym typeface="Century Gothic"/>
              </a:endParaRPr>
            </a:p>
          </p:txBody>
        </p:sp>
        <p:sp>
          <p:nvSpPr>
            <p:cNvPr id="304" name="Google Shape;304;p6"/>
            <p:cNvSpPr/>
            <p:nvPr/>
          </p:nvSpPr>
          <p:spPr>
            <a:xfrm>
              <a:off x="0" y="4718990"/>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285231" y="4931145"/>
              <a:ext cx="518601" cy="518601"/>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089064" y="4718990"/>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txBox="1"/>
            <p:nvPr/>
          </p:nvSpPr>
          <p:spPr>
            <a:xfrm>
              <a:off x="1089064" y="4718990"/>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MOBILE</a:t>
              </a:r>
              <a:r>
                <a:rPr lang="en-US" sz="1900">
                  <a:solidFill>
                    <a:schemeClr val="lt1"/>
                  </a:solidFill>
                  <a:latin typeface="Century Gothic"/>
                  <a:ea typeface="Century Gothic"/>
                  <a:cs typeface="Century Gothic"/>
                  <a:sym typeface="Century Gothic"/>
                </a:rPr>
                <a:t>           6290782054 </a:t>
              </a:r>
              <a:endParaRPr/>
            </a:p>
          </p:txBody>
        </p:sp>
      </p:grpSp>
      <p:pic>
        <p:nvPicPr>
          <p:cNvPr descr="Icon&#10;&#10;Description automatically generated" id="308" name="Google Shape;308;p6"/>
          <p:cNvPicPr preferRelativeResize="0"/>
          <p:nvPr/>
        </p:nvPicPr>
        <p:blipFill rotWithShape="1">
          <a:blip r:embed="rId11">
            <a:alphaModFix/>
          </a:blip>
          <a:srcRect b="0" l="0" r="0" t="0"/>
          <a:stretch/>
        </p:blipFill>
        <p:spPr>
          <a:xfrm>
            <a:off x="11119413" y="-4111"/>
            <a:ext cx="1074517" cy="1059588"/>
          </a:xfrm>
          <a:prstGeom prst="rect">
            <a:avLst/>
          </a:prstGeom>
          <a:noFill/>
          <a:ln>
            <a:noFill/>
          </a:ln>
        </p:spPr>
      </p:pic>
      <p:sp>
        <p:nvSpPr>
          <p:cNvPr id="309" name="Google Shape;309;p6"/>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sp>
        <p:nvSpPr>
          <p:cNvPr id="314" name="Google Shape;314;p7"/>
          <p:cNvSpPr txBox="1"/>
          <p:nvPr>
            <p:ph type="title"/>
          </p:nvPr>
        </p:nvSpPr>
        <p:spPr>
          <a:xfrm>
            <a:off x="565151" y="770889"/>
            <a:ext cx="5438354"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TEAM MEMBER 3</a:t>
            </a:r>
            <a:endParaRPr/>
          </a:p>
        </p:txBody>
      </p:sp>
      <p:grpSp>
        <p:nvGrpSpPr>
          <p:cNvPr id="315" name="Google Shape;315;p7"/>
          <p:cNvGrpSpPr/>
          <p:nvPr/>
        </p:nvGrpSpPr>
        <p:grpSpPr>
          <a:xfrm>
            <a:off x="5837535" y="1191493"/>
            <a:ext cx="6209144" cy="5657476"/>
            <a:chOff x="0" y="4426"/>
            <a:chExt cx="6209144" cy="5657476"/>
          </a:xfrm>
        </p:grpSpPr>
        <p:sp>
          <p:nvSpPr>
            <p:cNvPr id="316" name="Google Shape;316;p7"/>
            <p:cNvSpPr/>
            <p:nvPr/>
          </p:nvSpPr>
          <p:spPr>
            <a:xfrm>
              <a:off x="0" y="4426"/>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85231" y="216582"/>
              <a:ext cx="518601" cy="51860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1089064" y="4426"/>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txBox="1"/>
            <p:nvPr/>
          </p:nvSpPr>
          <p:spPr>
            <a:xfrm>
              <a:off x="1089064" y="4426"/>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NAME                  Ahel Das </a:t>
              </a:r>
              <a:r>
                <a:rPr lang="en-US" sz="1900">
                  <a:solidFill>
                    <a:schemeClr val="lt1"/>
                  </a:solidFill>
                  <a:latin typeface="Century Gothic"/>
                  <a:ea typeface="Century Gothic"/>
                  <a:cs typeface="Century Gothic"/>
                  <a:sym typeface="Century Gothic"/>
                </a:rPr>
                <a:t>Chatterjee</a:t>
              </a:r>
              <a:endParaRPr/>
            </a:p>
          </p:txBody>
        </p:sp>
        <p:sp>
          <p:nvSpPr>
            <p:cNvPr id="320" name="Google Shape;320;p7"/>
            <p:cNvSpPr/>
            <p:nvPr/>
          </p:nvSpPr>
          <p:spPr>
            <a:xfrm>
              <a:off x="0" y="1183067"/>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85231" y="1395223"/>
              <a:ext cx="518601" cy="51860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1089064" y="1183067"/>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txBox="1"/>
            <p:nvPr/>
          </p:nvSpPr>
          <p:spPr>
            <a:xfrm>
              <a:off x="1089064" y="1183067"/>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EMAIL ID          </a:t>
              </a:r>
              <a:r>
                <a:rPr b="0" i="0" lang="en-US" sz="1900" u="sng">
                  <a:solidFill>
                    <a:schemeClr val="lt1"/>
                  </a:solidFill>
                  <a:latin typeface="Century Gothic"/>
                  <a:ea typeface="Century Gothic"/>
                  <a:cs typeface="Century Gothic"/>
                  <a:sym typeface="Century Gothic"/>
                  <a:hlinkClick r:id="rId5">
                    <a:extLst>
                      <a:ext uri="{A12FA001-AC4F-418D-AE19-62706E023703}">
                        <ahyp:hlinkClr val="tx"/>
                      </a:ext>
                    </a:extLst>
                  </a:hlinkClick>
                </a:rPr>
                <a:t>aheldc@gmail.com</a:t>
              </a:r>
              <a:r>
                <a:rPr lang="en-US" sz="1900">
                  <a:solidFill>
                    <a:schemeClr val="lt1"/>
                  </a:solidFill>
                  <a:latin typeface="Century Gothic"/>
                  <a:ea typeface="Century Gothic"/>
                  <a:cs typeface="Century Gothic"/>
                  <a:sym typeface="Century Gothic"/>
                </a:rPr>
                <a:t>  </a:t>
              </a:r>
              <a:endParaRPr sz="1900">
                <a:solidFill>
                  <a:schemeClr val="lt1"/>
                </a:solidFill>
                <a:latin typeface="Century Gothic"/>
                <a:ea typeface="Century Gothic"/>
                <a:cs typeface="Century Gothic"/>
                <a:sym typeface="Century Gothic"/>
              </a:endParaRPr>
            </a:p>
          </p:txBody>
        </p:sp>
        <p:sp>
          <p:nvSpPr>
            <p:cNvPr id="324" name="Google Shape;324;p7"/>
            <p:cNvSpPr/>
            <p:nvPr/>
          </p:nvSpPr>
          <p:spPr>
            <a:xfrm>
              <a:off x="0" y="2361708"/>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85231" y="2573864"/>
              <a:ext cx="518601" cy="51860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1089064" y="2361708"/>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txBox="1"/>
            <p:nvPr/>
          </p:nvSpPr>
          <p:spPr>
            <a:xfrm>
              <a:off x="1089064" y="2361708"/>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DISCIPLINE      Department of Computer Science and Technology</a:t>
              </a:r>
              <a:r>
                <a:rPr lang="en-US" sz="1900">
                  <a:solidFill>
                    <a:schemeClr val="lt1"/>
                  </a:solidFill>
                  <a:latin typeface="Century Gothic"/>
                  <a:ea typeface="Century Gothic"/>
                  <a:cs typeface="Century Gothic"/>
                  <a:sym typeface="Century Gothic"/>
                </a:rPr>
                <a:t> </a:t>
              </a:r>
              <a:endParaRPr/>
            </a:p>
          </p:txBody>
        </p:sp>
        <p:sp>
          <p:nvSpPr>
            <p:cNvPr id="328" name="Google Shape;328;p7"/>
            <p:cNvSpPr/>
            <p:nvPr/>
          </p:nvSpPr>
          <p:spPr>
            <a:xfrm>
              <a:off x="0" y="3540349"/>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285231" y="3752504"/>
              <a:ext cx="518601" cy="518601"/>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1089064" y="3540349"/>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txBox="1"/>
            <p:nvPr/>
          </p:nvSpPr>
          <p:spPr>
            <a:xfrm>
              <a:off x="1089064" y="3540349"/>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YEAR               3rd year</a:t>
              </a:r>
              <a:r>
                <a:rPr lang="en-US" sz="1900">
                  <a:solidFill>
                    <a:schemeClr val="lt1"/>
                  </a:solidFill>
                  <a:latin typeface="Century Gothic"/>
                  <a:ea typeface="Century Gothic"/>
                  <a:cs typeface="Century Gothic"/>
                  <a:sym typeface="Century Gothic"/>
                </a:rPr>
                <a:t> </a:t>
              </a:r>
              <a:endParaRPr sz="1900">
                <a:solidFill>
                  <a:schemeClr val="lt1"/>
                </a:solidFill>
                <a:latin typeface="Century Gothic"/>
                <a:ea typeface="Century Gothic"/>
                <a:cs typeface="Century Gothic"/>
                <a:sym typeface="Century Gothic"/>
              </a:endParaRPr>
            </a:p>
          </p:txBody>
        </p:sp>
        <p:sp>
          <p:nvSpPr>
            <p:cNvPr id="332" name="Google Shape;332;p7"/>
            <p:cNvSpPr/>
            <p:nvPr/>
          </p:nvSpPr>
          <p:spPr>
            <a:xfrm>
              <a:off x="0" y="4718990"/>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85231" y="4931145"/>
              <a:ext cx="518601" cy="518601"/>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1089064" y="4718990"/>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txBox="1"/>
            <p:nvPr/>
          </p:nvSpPr>
          <p:spPr>
            <a:xfrm>
              <a:off x="1089064" y="4718990"/>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900"/>
                <a:buFont typeface="Century Gothic"/>
                <a:buNone/>
              </a:pPr>
              <a:r>
                <a:rPr b="0" i="0" lang="en-US" sz="1900">
                  <a:solidFill>
                    <a:schemeClr val="lt1"/>
                  </a:solidFill>
                  <a:latin typeface="Century Gothic"/>
                  <a:ea typeface="Century Gothic"/>
                  <a:cs typeface="Century Gothic"/>
                  <a:sym typeface="Century Gothic"/>
                </a:rPr>
                <a:t>MOBILE</a:t>
              </a:r>
              <a:r>
                <a:rPr lang="en-US" sz="1900">
                  <a:solidFill>
                    <a:schemeClr val="lt1"/>
                  </a:solidFill>
                  <a:latin typeface="Century Gothic"/>
                  <a:ea typeface="Century Gothic"/>
                  <a:cs typeface="Century Gothic"/>
                  <a:sym typeface="Century Gothic"/>
                </a:rPr>
                <a:t>           8617791548</a:t>
              </a:r>
              <a:endParaRPr/>
            </a:p>
          </p:txBody>
        </p:sp>
      </p:grpSp>
      <p:pic>
        <p:nvPicPr>
          <p:cNvPr descr="A person taking a selfie&#10;&#10;Description automatically generated" id="336" name="Google Shape;336;p7"/>
          <p:cNvPicPr preferRelativeResize="0"/>
          <p:nvPr/>
        </p:nvPicPr>
        <p:blipFill rotWithShape="1">
          <a:blip r:embed="rId9">
            <a:alphaModFix/>
          </a:blip>
          <a:srcRect b="247" l="0" r="351" t="24257"/>
          <a:stretch/>
        </p:blipFill>
        <p:spPr>
          <a:xfrm>
            <a:off x="740779" y="2089883"/>
            <a:ext cx="3871755" cy="4154801"/>
          </a:xfrm>
          <a:prstGeom prst="rect">
            <a:avLst/>
          </a:prstGeom>
          <a:noFill/>
          <a:ln>
            <a:noFill/>
          </a:ln>
        </p:spPr>
      </p:pic>
      <p:pic>
        <p:nvPicPr>
          <p:cNvPr descr="Icon&#10;&#10;Description automatically generated" id="337" name="Google Shape;337;p7"/>
          <p:cNvPicPr preferRelativeResize="0"/>
          <p:nvPr/>
        </p:nvPicPr>
        <p:blipFill rotWithShape="1">
          <a:blip r:embed="rId10">
            <a:alphaModFix/>
          </a:blip>
          <a:srcRect b="0" l="0" r="0" t="0"/>
          <a:stretch/>
        </p:blipFill>
        <p:spPr>
          <a:xfrm>
            <a:off x="11119413" y="-4111"/>
            <a:ext cx="1074517" cy="1059588"/>
          </a:xfrm>
          <a:prstGeom prst="rect">
            <a:avLst/>
          </a:prstGeom>
          <a:noFill/>
          <a:ln>
            <a:noFill/>
          </a:ln>
        </p:spPr>
      </p:pic>
      <p:sp>
        <p:nvSpPr>
          <p:cNvPr id="338" name="Google Shape;338;p7"/>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7</a:t>
            </a:r>
            <a:endParaRPr/>
          </a:p>
        </p:txBody>
      </p:sp>
      <p:pic>
        <p:nvPicPr>
          <p:cNvPr descr="A picture containing sunburst chart&#10;&#10;Description automatically generated" id="339" name="Google Shape;339;p7"/>
          <p:cNvPicPr preferRelativeResize="0"/>
          <p:nvPr/>
        </p:nvPicPr>
        <p:blipFill rotWithShape="1">
          <a:blip r:embed="rId11">
            <a:alphaModFix/>
          </a:blip>
          <a:srcRect b="0" l="0" r="0" t="0"/>
          <a:stretch/>
        </p:blipFill>
        <p:spPr>
          <a:xfrm>
            <a:off x="736922" y="120854"/>
            <a:ext cx="648448" cy="6483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 name="Shape 343"/>
        <p:cNvGrpSpPr/>
        <p:nvPr/>
      </p:nvGrpSpPr>
      <p:grpSpPr>
        <a:xfrm>
          <a:off x="0" y="0"/>
          <a:ext cx="0" cy="0"/>
          <a:chOff x="0" y="0"/>
          <a:chExt cx="0" cy="0"/>
        </a:xfrm>
      </p:grpSpPr>
      <p:sp>
        <p:nvSpPr>
          <p:cNvPr id="344" name="Google Shape;344;p8"/>
          <p:cNvSpPr txBox="1"/>
          <p:nvPr>
            <p:ph type="title"/>
          </p:nvPr>
        </p:nvSpPr>
        <p:spPr>
          <a:xfrm>
            <a:off x="565151" y="770889"/>
            <a:ext cx="5062573"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TEAM MEMBER 4</a:t>
            </a:r>
            <a:endParaRPr/>
          </a:p>
        </p:txBody>
      </p:sp>
      <p:pic>
        <p:nvPicPr>
          <p:cNvPr descr="Logo&#10;&#10;Description automatically generated" id="345" name="Google Shape;345;p8"/>
          <p:cNvPicPr preferRelativeResize="0"/>
          <p:nvPr/>
        </p:nvPicPr>
        <p:blipFill rotWithShape="1">
          <a:blip r:embed="rId3">
            <a:alphaModFix/>
          </a:blip>
          <a:srcRect b="0" l="0" r="0" t="0"/>
          <a:stretch/>
        </p:blipFill>
        <p:spPr>
          <a:xfrm>
            <a:off x="568304" y="67186"/>
            <a:ext cx="1669107" cy="959309"/>
          </a:xfrm>
          <a:prstGeom prst="rect">
            <a:avLst/>
          </a:prstGeom>
          <a:noFill/>
          <a:ln>
            <a:noFill/>
          </a:ln>
        </p:spPr>
      </p:pic>
      <p:grpSp>
        <p:nvGrpSpPr>
          <p:cNvPr id="346" name="Google Shape;346;p8"/>
          <p:cNvGrpSpPr/>
          <p:nvPr/>
        </p:nvGrpSpPr>
        <p:grpSpPr>
          <a:xfrm>
            <a:off x="5837535" y="1191493"/>
            <a:ext cx="6209144" cy="5657476"/>
            <a:chOff x="0" y="4426"/>
            <a:chExt cx="6209144" cy="5657476"/>
          </a:xfrm>
        </p:grpSpPr>
        <p:sp>
          <p:nvSpPr>
            <p:cNvPr id="347" name="Google Shape;347;p8"/>
            <p:cNvSpPr/>
            <p:nvPr/>
          </p:nvSpPr>
          <p:spPr>
            <a:xfrm>
              <a:off x="0" y="4426"/>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285231" y="216582"/>
              <a:ext cx="518601" cy="51860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1089064" y="4426"/>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txBox="1"/>
            <p:nvPr/>
          </p:nvSpPr>
          <p:spPr>
            <a:xfrm>
              <a:off x="1089064" y="4426"/>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600"/>
                <a:buFont typeface="Century Gothic"/>
                <a:buNone/>
              </a:pPr>
              <a:r>
                <a:rPr b="0" i="0" lang="en-US" sz="1600">
                  <a:solidFill>
                    <a:schemeClr val="lt1"/>
                  </a:solidFill>
                  <a:latin typeface="Century Gothic"/>
                  <a:ea typeface="Century Gothic"/>
                  <a:cs typeface="Century Gothic"/>
                  <a:sym typeface="Century Gothic"/>
                </a:rPr>
                <a:t>NAME                  Ved Prakash Dubey</a:t>
              </a:r>
              <a:r>
                <a:rPr lang="en-US" sz="1600">
                  <a:solidFill>
                    <a:schemeClr val="lt1"/>
                  </a:solidFill>
                  <a:latin typeface="Century Gothic"/>
                  <a:ea typeface="Century Gothic"/>
                  <a:cs typeface="Century Gothic"/>
                  <a:sym typeface="Century Gothic"/>
                </a:rPr>
                <a:t> </a:t>
              </a:r>
              <a:endParaRPr sz="1600">
                <a:solidFill>
                  <a:schemeClr val="lt1"/>
                </a:solidFill>
                <a:latin typeface="Century Gothic"/>
                <a:ea typeface="Century Gothic"/>
                <a:cs typeface="Century Gothic"/>
                <a:sym typeface="Century Gothic"/>
              </a:endParaRPr>
            </a:p>
          </p:txBody>
        </p:sp>
        <p:sp>
          <p:nvSpPr>
            <p:cNvPr id="351" name="Google Shape;351;p8"/>
            <p:cNvSpPr/>
            <p:nvPr/>
          </p:nvSpPr>
          <p:spPr>
            <a:xfrm>
              <a:off x="0" y="1183067"/>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285231" y="1395223"/>
              <a:ext cx="518601" cy="51860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1089064" y="1183067"/>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txBox="1"/>
            <p:nvPr/>
          </p:nvSpPr>
          <p:spPr>
            <a:xfrm>
              <a:off x="1089064" y="1183067"/>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600"/>
                <a:buFont typeface="Century Gothic"/>
                <a:buNone/>
              </a:pPr>
              <a:r>
                <a:rPr b="0" i="0" lang="en-US" sz="1600">
                  <a:solidFill>
                    <a:schemeClr val="lt1"/>
                  </a:solidFill>
                  <a:latin typeface="Century Gothic"/>
                  <a:ea typeface="Century Gothic"/>
                  <a:cs typeface="Century Gothic"/>
                  <a:sym typeface="Century Gothic"/>
                </a:rPr>
                <a:t>EMAIL ID          </a:t>
              </a:r>
              <a:r>
                <a:rPr b="0" i="0" lang="en-US" sz="1600" u="sng">
                  <a:solidFill>
                    <a:schemeClr val="lt1"/>
                  </a:solidFill>
                  <a:latin typeface="Century Gothic"/>
                  <a:ea typeface="Century Gothic"/>
                  <a:cs typeface="Century Gothic"/>
                  <a:sym typeface="Century Gothic"/>
                  <a:hlinkClick r:id="rId6">
                    <a:extLst>
                      <a:ext uri="{A12FA001-AC4F-418D-AE19-62706E023703}">
                        <ahyp:hlinkClr val="tx"/>
                      </a:ext>
                    </a:extLst>
                  </a:hlinkClick>
                </a:rPr>
                <a:t>dvedprakash2001@gmail.com</a:t>
              </a:r>
              <a:r>
                <a:rPr lang="en-US" sz="1600">
                  <a:solidFill>
                    <a:schemeClr val="lt1"/>
                  </a:solidFill>
                  <a:latin typeface="Century Gothic"/>
                  <a:ea typeface="Century Gothic"/>
                  <a:cs typeface="Century Gothic"/>
                  <a:sym typeface="Century Gothic"/>
                </a:rPr>
                <a:t> </a:t>
              </a:r>
              <a:endParaRPr sz="1600">
                <a:solidFill>
                  <a:schemeClr val="lt1"/>
                </a:solidFill>
                <a:latin typeface="Century Gothic"/>
                <a:ea typeface="Century Gothic"/>
                <a:cs typeface="Century Gothic"/>
                <a:sym typeface="Century Gothic"/>
              </a:endParaRPr>
            </a:p>
          </p:txBody>
        </p:sp>
        <p:sp>
          <p:nvSpPr>
            <p:cNvPr id="355" name="Google Shape;355;p8"/>
            <p:cNvSpPr/>
            <p:nvPr/>
          </p:nvSpPr>
          <p:spPr>
            <a:xfrm>
              <a:off x="0" y="2361708"/>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85231" y="2573864"/>
              <a:ext cx="518601" cy="518601"/>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089064" y="2361708"/>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txBox="1"/>
            <p:nvPr/>
          </p:nvSpPr>
          <p:spPr>
            <a:xfrm>
              <a:off x="1089064" y="2361708"/>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600"/>
                <a:buFont typeface="Century Gothic"/>
                <a:buNone/>
              </a:pPr>
              <a:r>
                <a:rPr b="0" i="0" lang="en-US" sz="1600">
                  <a:solidFill>
                    <a:schemeClr val="lt1"/>
                  </a:solidFill>
                  <a:latin typeface="Century Gothic"/>
                  <a:ea typeface="Century Gothic"/>
                  <a:cs typeface="Century Gothic"/>
                  <a:sym typeface="Century Gothic"/>
                </a:rPr>
                <a:t>DISCIPLINE      CSE-SWE</a:t>
              </a:r>
              <a:r>
                <a:rPr lang="en-US" sz="1600">
                  <a:solidFill>
                    <a:schemeClr val="lt1"/>
                  </a:solidFill>
                  <a:latin typeface="Century Gothic"/>
                  <a:ea typeface="Century Gothic"/>
                  <a:cs typeface="Century Gothic"/>
                  <a:sym typeface="Century Gothic"/>
                </a:rPr>
                <a:t> </a:t>
              </a:r>
              <a:endParaRPr/>
            </a:p>
          </p:txBody>
        </p:sp>
        <p:sp>
          <p:nvSpPr>
            <p:cNvPr id="359" name="Google Shape;359;p8"/>
            <p:cNvSpPr/>
            <p:nvPr/>
          </p:nvSpPr>
          <p:spPr>
            <a:xfrm>
              <a:off x="0" y="3540349"/>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85231" y="3752504"/>
              <a:ext cx="518601" cy="518601"/>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1089064" y="3540349"/>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txBox="1"/>
            <p:nvPr/>
          </p:nvSpPr>
          <p:spPr>
            <a:xfrm>
              <a:off x="1089064" y="3540349"/>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600"/>
                <a:buFont typeface="Century Gothic"/>
                <a:buNone/>
              </a:pPr>
              <a:r>
                <a:rPr b="0" i="0" lang="en-US" sz="1600">
                  <a:solidFill>
                    <a:schemeClr val="lt1"/>
                  </a:solidFill>
                  <a:latin typeface="Century Gothic"/>
                  <a:ea typeface="Century Gothic"/>
                  <a:cs typeface="Century Gothic"/>
                  <a:sym typeface="Century Gothic"/>
                </a:rPr>
                <a:t>YEAR               3rd year</a:t>
              </a:r>
              <a:r>
                <a:rPr lang="en-US" sz="1600">
                  <a:solidFill>
                    <a:schemeClr val="lt1"/>
                  </a:solidFill>
                  <a:latin typeface="Century Gothic"/>
                  <a:ea typeface="Century Gothic"/>
                  <a:cs typeface="Century Gothic"/>
                  <a:sym typeface="Century Gothic"/>
                </a:rPr>
                <a:t> </a:t>
              </a:r>
              <a:endParaRPr sz="1600">
                <a:solidFill>
                  <a:schemeClr val="lt1"/>
                </a:solidFill>
                <a:latin typeface="Century Gothic"/>
                <a:ea typeface="Century Gothic"/>
                <a:cs typeface="Century Gothic"/>
                <a:sym typeface="Century Gothic"/>
              </a:endParaRPr>
            </a:p>
          </p:txBody>
        </p:sp>
        <p:sp>
          <p:nvSpPr>
            <p:cNvPr id="363" name="Google Shape;363;p8"/>
            <p:cNvSpPr/>
            <p:nvPr/>
          </p:nvSpPr>
          <p:spPr>
            <a:xfrm>
              <a:off x="0" y="4718990"/>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285231" y="4931145"/>
              <a:ext cx="518601" cy="518601"/>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1089064" y="4718990"/>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txBox="1"/>
            <p:nvPr/>
          </p:nvSpPr>
          <p:spPr>
            <a:xfrm>
              <a:off x="1089064" y="4718990"/>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600"/>
                <a:buFont typeface="Century Gothic"/>
                <a:buNone/>
              </a:pPr>
              <a:r>
                <a:rPr b="0" i="0" lang="en-US" sz="1600">
                  <a:solidFill>
                    <a:schemeClr val="lt1"/>
                  </a:solidFill>
                  <a:latin typeface="Century Gothic"/>
                  <a:ea typeface="Century Gothic"/>
                  <a:cs typeface="Century Gothic"/>
                  <a:sym typeface="Century Gothic"/>
                </a:rPr>
                <a:t>MOBILE</a:t>
              </a:r>
              <a:r>
                <a:rPr lang="en-US" sz="1600">
                  <a:solidFill>
                    <a:schemeClr val="lt1"/>
                  </a:solidFill>
                  <a:latin typeface="Century Gothic"/>
                  <a:ea typeface="Century Gothic"/>
                  <a:cs typeface="Century Gothic"/>
                  <a:sym typeface="Century Gothic"/>
                </a:rPr>
                <a:t>           9674990810</a:t>
              </a:r>
              <a:endParaRPr/>
            </a:p>
          </p:txBody>
        </p:sp>
      </p:grpSp>
      <p:pic>
        <p:nvPicPr>
          <p:cNvPr descr="Icon&#10;&#10;Description automatically generated" id="367" name="Google Shape;367;p8"/>
          <p:cNvPicPr preferRelativeResize="0"/>
          <p:nvPr/>
        </p:nvPicPr>
        <p:blipFill rotWithShape="1">
          <a:blip r:embed="rId10">
            <a:alphaModFix/>
          </a:blip>
          <a:srcRect b="0" l="0" r="0" t="0"/>
          <a:stretch/>
        </p:blipFill>
        <p:spPr>
          <a:xfrm>
            <a:off x="11119413" y="-4111"/>
            <a:ext cx="1074517" cy="1059588"/>
          </a:xfrm>
          <a:prstGeom prst="rect">
            <a:avLst/>
          </a:prstGeom>
          <a:noFill/>
          <a:ln>
            <a:noFill/>
          </a:ln>
        </p:spPr>
      </p:pic>
      <p:pic>
        <p:nvPicPr>
          <p:cNvPr descr="A picture containing sky, person, outdoor, person&#10;&#10;Description automatically generated" id="368" name="Google Shape;368;p8"/>
          <p:cNvPicPr preferRelativeResize="0"/>
          <p:nvPr/>
        </p:nvPicPr>
        <p:blipFill rotWithShape="1">
          <a:blip r:embed="rId11">
            <a:alphaModFix/>
          </a:blip>
          <a:srcRect b="-195" l="-135" r="-319" t="8008"/>
          <a:stretch/>
        </p:blipFill>
        <p:spPr>
          <a:xfrm>
            <a:off x="566173" y="1583804"/>
            <a:ext cx="3329498" cy="4972806"/>
          </a:xfrm>
          <a:prstGeom prst="rect">
            <a:avLst/>
          </a:prstGeom>
          <a:noFill/>
          <a:ln>
            <a:noFill/>
          </a:ln>
        </p:spPr>
      </p:pic>
      <p:sp>
        <p:nvSpPr>
          <p:cNvPr id="369" name="Google Shape;369;p8"/>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3" name="Shape 373"/>
        <p:cNvGrpSpPr/>
        <p:nvPr/>
      </p:nvGrpSpPr>
      <p:grpSpPr>
        <a:xfrm>
          <a:off x="0" y="0"/>
          <a:ext cx="0" cy="0"/>
          <a:chOff x="0" y="0"/>
          <a:chExt cx="0" cy="0"/>
        </a:xfrm>
      </p:grpSpPr>
      <p:sp>
        <p:nvSpPr>
          <p:cNvPr id="374" name="Google Shape;374;p9"/>
          <p:cNvSpPr txBox="1"/>
          <p:nvPr>
            <p:ph type="title"/>
          </p:nvPr>
        </p:nvSpPr>
        <p:spPr>
          <a:xfrm>
            <a:off x="565151" y="770889"/>
            <a:ext cx="5104327" cy="339546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TEAM MEMBER 5</a:t>
            </a:r>
            <a:endParaRPr/>
          </a:p>
        </p:txBody>
      </p:sp>
      <p:grpSp>
        <p:nvGrpSpPr>
          <p:cNvPr id="375" name="Google Shape;375;p9"/>
          <p:cNvGrpSpPr/>
          <p:nvPr/>
        </p:nvGrpSpPr>
        <p:grpSpPr>
          <a:xfrm>
            <a:off x="5837535" y="1191493"/>
            <a:ext cx="6209144" cy="5657476"/>
            <a:chOff x="0" y="4426"/>
            <a:chExt cx="6209144" cy="5657476"/>
          </a:xfrm>
        </p:grpSpPr>
        <p:sp>
          <p:nvSpPr>
            <p:cNvPr id="376" name="Google Shape;376;p9"/>
            <p:cNvSpPr/>
            <p:nvPr/>
          </p:nvSpPr>
          <p:spPr>
            <a:xfrm>
              <a:off x="0" y="4426"/>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285231" y="216582"/>
              <a:ext cx="518601" cy="51860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1089064" y="4426"/>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txBox="1"/>
            <p:nvPr/>
          </p:nvSpPr>
          <p:spPr>
            <a:xfrm>
              <a:off x="1089064" y="4426"/>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700"/>
                <a:buFont typeface="Century Gothic"/>
                <a:buNone/>
              </a:pPr>
              <a:r>
                <a:rPr b="0" i="0" lang="en-US" sz="1700">
                  <a:solidFill>
                    <a:schemeClr val="lt1"/>
                  </a:solidFill>
                  <a:latin typeface="Century Gothic"/>
                  <a:ea typeface="Century Gothic"/>
                  <a:cs typeface="Century Gothic"/>
                  <a:sym typeface="Century Gothic"/>
                </a:rPr>
                <a:t>NAME                  Pushpal Das</a:t>
              </a:r>
              <a:r>
                <a:rPr lang="en-US" sz="1700">
                  <a:solidFill>
                    <a:schemeClr val="lt1"/>
                  </a:solidFill>
                  <a:latin typeface="Century Gothic"/>
                  <a:ea typeface="Century Gothic"/>
                  <a:cs typeface="Century Gothic"/>
                  <a:sym typeface="Century Gothic"/>
                </a:rPr>
                <a:t> </a:t>
              </a:r>
              <a:endParaRPr sz="1700">
                <a:solidFill>
                  <a:schemeClr val="lt1"/>
                </a:solidFill>
                <a:latin typeface="Century Gothic"/>
                <a:ea typeface="Century Gothic"/>
                <a:cs typeface="Century Gothic"/>
                <a:sym typeface="Century Gothic"/>
              </a:endParaRPr>
            </a:p>
          </p:txBody>
        </p:sp>
        <p:sp>
          <p:nvSpPr>
            <p:cNvPr id="380" name="Google Shape;380;p9"/>
            <p:cNvSpPr/>
            <p:nvPr/>
          </p:nvSpPr>
          <p:spPr>
            <a:xfrm>
              <a:off x="0" y="1183067"/>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285231" y="1395223"/>
              <a:ext cx="518601" cy="51860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1089064" y="1183067"/>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txBox="1"/>
            <p:nvPr/>
          </p:nvSpPr>
          <p:spPr>
            <a:xfrm>
              <a:off x="1089064" y="1183067"/>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700"/>
                <a:buFont typeface="Century Gothic"/>
                <a:buNone/>
              </a:pPr>
              <a:r>
                <a:rPr b="0" i="0" lang="en-US" sz="1700">
                  <a:solidFill>
                    <a:schemeClr val="lt1"/>
                  </a:solidFill>
                  <a:latin typeface="Century Gothic"/>
                  <a:ea typeface="Century Gothic"/>
                  <a:cs typeface="Century Gothic"/>
                  <a:sym typeface="Century Gothic"/>
                </a:rPr>
                <a:t>EMAIL ID          </a:t>
              </a:r>
              <a:r>
                <a:rPr b="0" i="0" lang="en-US" sz="1700" u="sng">
                  <a:solidFill>
                    <a:schemeClr val="lt1"/>
                  </a:solidFill>
                  <a:latin typeface="Century Gothic"/>
                  <a:ea typeface="Century Gothic"/>
                  <a:cs typeface="Century Gothic"/>
                  <a:sym typeface="Century Gothic"/>
                  <a:hlinkClick r:id="rId5">
                    <a:extLst>
                      <a:ext uri="{A12FA001-AC4F-418D-AE19-62706E023703}">
                        <ahyp:hlinkClr val="tx"/>
                      </a:ext>
                    </a:extLst>
                  </a:hlinkClick>
                </a:rPr>
                <a:t>pushpaldas2001@gmail.com</a:t>
              </a:r>
              <a:r>
                <a:rPr lang="en-US" sz="1700">
                  <a:solidFill>
                    <a:schemeClr val="lt1"/>
                  </a:solidFill>
                  <a:latin typeface="Century Gothic"/>
                  <a:ea typeface="Century Gothic"/>
                  <a:cs typeface="Century Gothic"/>
                  <a:sym typeface="Century Gothic"/>
                </a:rPr>
                <a:t> </a:t>
              </a:r>
              <a:endParaRPr sz="1700">
                <a:solidFill>
                  <a:schemeClr val="lt1"/>
                </a:solidFill>
                <a:latin typeface="Century Gothic"/>
                <a:ea typeface="Century Gothic"/>
                <a:cs typeface="Century Gothic"/>
                <a:sym typeface="Century Gothic"/>
              </a:endParaRPr>
            </a:p>
          </p:txBody>
        </p:sp>
        <p:sp>
          <p:nvSpPr>
            <p:cNvPr id="384" name="Google Shape;384;p9"/>
            <p:cNvSpPr/>
            <p:nvPr/>
          </p:nvSpPr>
          <p:spPr>
            <a:xfrm>
              <a:off x="0" y="2361708"/>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285231" y="2573864"/>
              <a:ext cx="518601" cy="51860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1089064" y="2361708"/>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txBox="1"/>
            <p:nvPr/>
          </p:nvSpPr>
          <p:spPr>
            <a:xfrm>
              <a:off x="1089064" y="2361708"/>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700"/>
                <a:buFont typeface="Century Gothic"/>
                <a:buNone/>
              </a:pPr>
              <a:r>
                <a:rPr b="0" i="0" lang="en-US" sz="1700">
                  <a:solidFill>
                    <a:schemeClr val="lt1"/>
                  </a:solidFill>
                  <a:latin typeface="Century Gothic"/>
                  <a:ea typeface="Century Gothic"/>
                  <a:cs typeface="Century Gothic"/>
                  <a:sym typeface="Century Gothic"/>
                </a:rPr>
                <a:t>DISCIPLINE      Electronics and Communication Engineering</a:t>
              </a:r>
              <a:r>
                <a:rPr lang="en-US" sz="1700">
                  <a:solidFill>
                    <a:schemeClr val="lt1"/>
                  </a:solidFill>
                  <a:latin typeface="Century Gothic"/>
                  <a:ea typeface="Century Gothic"/>
                  <a:cs typeface="Century Gothic"/>
                  <a:sym typeface="Century Gothic"/>
                </a:rPr>
                <a:t> </a:t>
              </a:r>
              <a:endParaRPr/>
            </a:p>
          </p:txBody>
        </p:sp>
        <p:sp>
          <p:nvSpPr>
            <p:cNvPr id="388" name="Google Shape;388;p9"/>
            <p:cNvSpPr/>
            <p:nvPr/>
          </p:nvSpPr>
          <p:spPr>
            <a:xfrm>
              <a:off x="0" y="3540349"/>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285231" y="3752504"/>
              <a:ext cx="518601" cy="518601"/>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1089064" y="3540349"/>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txBox="1"/>
            <p:nvPr/>
          </p:nvSpPr>
          <p:spPr>
            <a:xfrm>
              <a:off x="1089064" y="3540349"/>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700"/>
                <a:buFont typeface="Century Gothic"/>
                <a:buNone/>
              </a:pPr>
              <a:r>
                <a:rPr b="0" i="0" lang="en-US" sz="1700">
                  <a:solidFill>
                    <a:schemeClr val="lt1"/>
                  </a:solidFill>
                  <a:latin typeface="Century Gothic"/>
                  <a:ea typeface="Century Gothic"/>
                  <a:cs typeface="Century Gothic"/>
                  <a:sym typeface="Century Gothic"/>
                </a:rPr>
                <a:t>YEAR               3rd year</a:t>
              </a:r>
              <a:r>
                <a:rPr lang="en-US" sz="1700">
                  <a:solidFill>
                    <a:schemeClr val="lt1"/>
                  </a:solidFill>
                  <a:latin typeface="Century Gothic"/>
                  <a:ea typeface="Century Gothic"/>
                  <a:cs typeface="Century Gothic"/>
                  <a:sym typeface="Century Gothic"/>
                </a:rPr>
                <a:t> </a:t>
              </a:r>
              <a:endParaRPr sz="1700">
                <a:solidFill>
                  <a:schemeClr val="lt1"/>
                </a:solidFill>
                <a:latin typeface="Century Gothic"/>
                <a:ea typeface="Century Gothic"/>
                <a:cs typeface="Century Gothic"/>
                <a:sym typeface="Century Gothic"/>
              </a:endParaRPr>
            </a:p>
          </p:txBody>
        </p:sp>
        <p:sp>
          <p:nvSpPr>
            <p:cNvPr id="392" name="Google Shape;392;p9"/>
            <p:cNvSpPr/>
            <p:nvPr/>
          </p:nvSpPr>
          <p:spPr>
            <a:xfrm>
              <a:off x="0" y="4718990"/>
              <a:ext cx="6209144" cy="94291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285231" y="4931145"/>
              <a:ext cx="518601" cy="518601"/>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1089064" y="4718990"/>
              <a:ext cx="5120079" cy="9429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txBox="1"/>
            <p:nvPr/>
          </p:nvSpPr>
          <p:spPr>
            <a:xfrm>
              <a:off x="1089064" y="4718990"/>
              <a:ext cx="5120079" cy="942912"/>
            </a:xfrm>
            <a:prstGeom prst="rect">
              <a:avLst/>
            </a:prstGeom>
            <a:noFill/>
            <a:ln>
              <a:noFill/>
            </a:ln>
          </p:spPr>
          <p:txBody>
            <a:bodyPr anchorCtr="0" anchor="ctr" bIns="99775" lIns="99775" spcFirstLastPara="1" rIns="99775" wrap="square" tIns="99775">
              <a:noAutofit/>
            </a:bodyPr>
            <a:lstStyle/>
            <a:p>
              <a:pPr indent="0" lvl="0" marL="0" marR="0" rtl="0" algn="l">
                <a:lnSpc>
                  <a:spcPct val="100000"/>
                </a:lnSpc>
                <a:spcBef>
                  <a:spcPts val="0"/>
                </a:spcBef>
                <a:spcAft>
                  <a:spcPts val="0"/>
                </a:spcAft>
                <a:buClr>
                  <a:schemeClr val="lt1"/>
                </a:buClr>
                <a:buSzPts val="1700"/>
                <a:buFont typeface="Century Gothic"/>
                <a:buNone/>
              </a:pPr>
              <a:r>
                <a:rPr b="0" i="0" lang="en-US" sz="1700">
                  <a:solidFill>
                    <a:schemeClr val="lt1"/>
                  </a:solidFill>
                  <a:latin typeface="Century Gothic"/>
                  <a:ea typeface="Century Gothic"/>
                  <a:cs typeface="Century Gothic"/>
                  <a:sym typeface="Century Gothic"/>
                </a:rPr>
                <a:t>MOBILE</a:t>
              </a:r>
              <a:r>
                <a:rPr lang="en-US" sz="1700">
                  <a:solidFill>
                    <a:schemeClr val="lt1"/>
                  </a:solidFill>
                  <a:latin typeface="Century Gothic"/>
                  <a:ea typeface="Century Gothic"/>
                  <a:cs typeface="Century Gothic"/>
                  <a:sym typeface="Century Gothic"/>
                </a:rPr>
                <a:t>           8910497557 </a:t>
              </a:r>
              <a:endParaRPr sz="1700">
                <a:solidFill>
                  <a:schemeClr val="lt1"/>
                </a:solidFill>
                <a:latin typeface="Century Gothic"/>
                <a:ea typeface="Century Gothic"/>
                <a:cs typeface="Century Gothic"/>
                <a:sym typeface="Century Gothic"/>
              </a:endParaRPr>
            </a:p>
          </p:txBody>
        </p:sp>
      </p:grpSp>
      <p:pic>
        <p:nvPicPr>
          <p:cNvPr id="396" name="Google Shape;396;p9"/>
          <p:cNvPicPr preferRelativeResize="0"/>
          <p:nvPr/>
        </p:nvPicPr>
        <p:blipFill rotWithShape="1">
          <a:blip r:embed="rId9">
            <a:alphaModFix/>
          </a:blip>
          <a:srcRect b="0" l="0" r="0" t="0"/>
          <a:stretch/>
        </p:blipFill>
        <p:spPr>
          <a:xfrm>
            <a:off x="632564" y="1711845"/>
            <a:ext cx="3849665" cy="4770420"/>
          </a:xfrm>
          <a:prstGeom prst="rect">
            <a:avLst/>
          </a:prstGeom>
          <a:noFill/>
          <a:ln>
            <a:noFill/>
          </a:ln>
        </p:spPr>
      </p:pic>
      <p:pic>
        <p:nvPicPr>
          <p:cNvPr descr="Logo&#10;&#10;Description automatically generated" id="397" name="Google Shape;397;p9"/>
          <p:cNvPicPr preferRelativeResize="0"/>
          <p:nvPr/>
        </p:nvPicPr>
        <p:blipFill rotWithShape="1">
          <a:blip r:embed="rId10">
            <a:alphaModFix/>
          </a:blip>
          <a:srcRect b="0" l="0" r="0" t="0"/>
          <a:stretch/>
        </p:blipFill>
        <p:spPr>
          <a:xfrm>
            <a:off x="568304" y="67186"/>
            <a:ext cx="1669107" cy="959309"/>
          </a:xfrm>
          <a:prstGeom prst="rect">
            <a:avLst/>
          </a:prstGeom>
          <a:noFill/>
          <a:ln>
            <a:noFill/>
          </a:ln>
        </p:spPr>
      </p:pic>
      <p:pic>
        <p:nvPicPr>
          <p:cNvPr descr="Icon&#10;&#10;Description automatically generated" id="398" name="Google Shape;398;p9"/>
          <p:cNvPicPr preferRelativeResize="0"/>
          <p:nvPr/>
        </p:nvPicPr>
        <p:blipFill rotWithShape="1">
          <a:blip r:embed="rId11">
            <a:alphaModFix/>
          </a:blip>
          <a:srcRect b="0" l="0" r="0" t="0"/>
          <a:stretch/>
        </p:blipFill>
        <p:spPr>
          <a:xfrm>
            <a:off x="11119413" y="-4111"/>
            <a:ext cx="1074517" cy="1059588"/>
          </a:xfrm>
          <a:prstGeom prst="rect">
            <a:avLst/>
          </a:prstGeom>
          <a:noFill/>
          <a:ln>
            <a:noFill/>
          </a:ln>
        </p:spPr>
      </p:pic>
      <p:sp>
        <p:nvSpPr>
          <p:cNvPr id="399" name="Google Shape;399;p9"/>
          <p:cNvSpPr/>
          <p:nvPr/>
        </p:nvSpPr>
        <p:spPr>
          <a:xfrm>
            <a:off x="11619052" y="6338103"/>
            <a:ext cx="491924" cy="472632"/>
          </a:xfrm>
          <a:prstGeom prst="ellipse">
            <a:avLst/>
          </a:prstGeom>
          <a:solidFill>
            <a:schemeClr val="dk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entury Gothic"/>
                <a:ea typeface="Century Gothic"/>
                <a:cs typeface="Century Gothic"/>
                <a:sym typeface="Century Gothic"/>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2013-07-15T20:26:40Z</dcterms:created>
</cp:coreProperties>
</file>